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2"/>
  </p:notesMasterIdLst>
  <p:handoutMasterIdLst>
    <p:handoutMasterId r:id="rId33"/>
  </p:handoutMasterIdLst>
  <p:sldIdLst>
    <p:sldId id="256" r:id="rId5"/>
    <p:sldId id="257" r:id="rId6"/>
    <p:sldId id="267" r:id="rId7"/>
    <p:sldId id="290" r:id="rId8"/>
    <p:sldId id="268" r:id="rId9"/>
    <p:sldId id="270" r:id="rId10"/>
    <p:sldId id="273" r:id="rId11"/>
    <p:sldId id="272" r:id="rId12"/>
    <p:sldId id="271" r:id="rId13"/>
    <p:sldId id="269" r:id="rId14"/>
    <p:sldId id="260" r:id="rId15"/>
    <p:sldId id="274" r:id="rId16"/>
    <p:sldId id="275" r:id="rId17"/>
    <p:sldId id="276" r:id="rId18"/>
    <p:sldId id="277" r:id="rId19"/>
    <p:sldId id="278" r:id="rId20"/>
    <p:sldId id="279" r:id="rId21"/>
    <p:sldId id="289" r:id="rId22"/>
    <p:sldId id="281" r:id="rId23"/>
    <p:sldId id="287" r:id="rId24"/>
    <p:sldId id="283" r:id="rId25"/>
    <p:sldId id="280" r:id="rId26"/>
    <p:sldId id="285" r:id="rId27"/>
    <p:sldId id="286" r:id="rId28"/>
    <p:sldId id="284" r:id="rId29"/>
    <p:sldId id="288" r:id="rId30"/>
    <p:sldId id="282"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32A4C-D405-19AA-539D-2FE843BDC2EA}" v="3" dt="2024-01-23T01:14:10.826"/>
    <p1510:client id="{3A929CE7-2E48-7DE9-2614-2CC068719D85}" v="279" dt="2024-01-23T17:11:28.915"/>
    <p1510:client id="{BC53C798-0816-A7CA-668E-79E7492D3F78}" v="212" dt="2024-01-22T21:01:34.646"/>
  </p1510:revLst>
</p1510:revInfo>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39"/>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1/23/2024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1/23/2024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10686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0103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9276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AFE8FB1-0A7A-443E-AAF7-31D4FA1AA312}"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40448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FE8FB1-0A7A-443E-AAF7-31D4FA1AA312}"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87100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AFE8FB1-0A7A-443E-AAF7-31D4FA1AA312}"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682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9AFE8FB1-0A7A-443E-AAF7-31D4FA1AA312}"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7542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9AFE8FB1-0A7A-443E-AAF7-31D4FA1AA312}" type="datetimeFigureOut">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89087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613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46169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FE8FB1-0A7A-443E-AAF7-31D4FA1AA312}"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81949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9AFE8FB1-0A7A-443E-AAF7-31D4FA1AA312}" type="datetimeFigureOut">
              <a:rPr lang="en-US" smtClean="0"/>
              <a:pPr/>
              <a:t>1/23/2024</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271805945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Object-Oriented Programming - 201</a:t>
            </a:r>
          </a:p>
        </p:txBody>
      </p:sp>
      <p:sp>
        <p:nvSpPr>
          <p:cNvPr id="3" name="Subtitle 2"/>
          <p:cNvSpPr>
            <a:spLocks noGrp="1"/>
          </p:cNvSpPr>
          <p:nvPr>
            <p:ph type="subTitle" idx="1"/>
          </p:nvPr>
        </p:nvSpPr>
        <p:spPr/>
        <p:txBody>
          <a:bodyPr vert="horz" lIns="91440" tIns="45720" rIns="91440" bIns="45720" rtlCol="0" anchor="t">
            <a:normAutofit/>
          </a:bodyPr>
          <a:lstStyle/>
          <a:p>
            <a:r>
              <a:rPr lang="en-US"/>
              <a:t>A beginner to intermediate exploration of Object-Oriented Programming</a:t>
            </a:r>
          </a:p>
        </p:txBody>
      </p:sp>
      <p:pic>
        <p:nvPicPr>
          <p:cNvPr id="5" name="Content Placeholder 2" descr="A pizza with tomatoes and basil on a table&#10;&#10;Description automatically generated">
            <a:extLst>
              <a:ext uri="{FF2B5EF4-FFF2-40B4-BE49-F238E27FC236}">
                <a16:creationId xmlns:a16="http://schemas.microsoft.com/office/drawing/2014/main" id="{C75A977D-062B-B9EF-AAEE-FBD409F229DA}"/>
              </a:ext>
            </a:extLst>
          </p:cNvPr>
          <p:cNvPicPr>
            <a:picLocks noChangeAspect="1"/>
          </p:cNvPicPr>
          <p:nvPr/>
        </p:nvPicPr>
        <p:blipFill rotWithShape="1">
          <a:blip r:embed="rId2"/>
          <a:srcRect r="1603" b="-4"/>
          <a:stretch/>
        </p:blipFill>
        <p:spPr>
          <a:xfrm>
            <a:off x="1300624" y="599015"/>
            <a:ext cx="2205171" cy="2128415"/>
          </a:xfrm>
          <a:prstGeom prst="rect">
            <a:avLst/>
          </a:prstGeom>
          <a:noFill/>
        </p:spPr>
      </p:pic>
      <p:pic>
        <p:nvPicPr>
          <p:cNvPr id="7" name="Picture 6" descr="A large pizza being cooked in a factory&#10;&#10;Description automatically generated">
            <a:extLst>
              <a:ext uri="{FF2B5EF4-FFF2-40B4-BE49-F238E27FC236}">
                <a16:creationId xmlns:a16="http://schemas.microsoft.com/office/drawing/2014/main" id="{3547459B-505E-77C9-91AE-622F14954637}"/>
              </a:ext>
            </a:extLst>
          </p:cNvPr>
          <p:cNvPicPr>
            <a:picLocks noChangeAspect="1"/>
          </p:cNvPicPr>
          <p:nvPr/>
        </p:nvPicPr>
        <p:blipFill>
          <a:blip r:embed="rId3"/>
          <a:stretch>
            <a:fillRect/>
          </a:stretch>
        </p:blipFill>
        <p:spPr>
          <a:xfrm>
            <a:off x="8509834" y="602138"/>
            <a:ext cx="2190570" cy="2158478"/>
          </a:xfrm>
          <a:prstGeom prst="rect">
            <a:avLst/>
          </a:prstGeom>
        </p:spPr>
      </p:pic>
      <p:pic>
        <p:nvPicPr>
          <p:cNvPr id="9" name="Picture 8" descr="A pizza with meatballs on top of it&#10;&#10;Description automatically generated">
            <a:extLst>
              <a:ext uri="{FF2B5EF4-FFF2-40B4-BE49-F238E27FC236}">
                <a16:creationId xmlns:a16="http://schemas.microsoft.com/office/drawing/2014/main" id="{BC911AD5-9159-67C5-4896-44DBA79F0C3C}"/>
              </a:ext>
            </a:extLst>
          </p:cNvPr>
          <p:cNvPicPr>
            <a:picLocks noChangeAspect="1"/>
          </p:cNvPicPr>
          <p:nvPr/>
        </p:nvPicPr>
        <p:blipFill>
          <a:blip r:embed="rId4"/>
          <a:stretch>
            <a:fillRect/>
          </a:stretch>
        </p:blipFill>
        <p:spPr>
          <a:xfrm>
            <a:off x="3719943" y="600225"/>
            <a:ext cx="2142946" cy="2143380"/>
          </a:xfrm>
          <a:prstGeom prst="rect">
            <a:avLst/>
          </a:prstGeom>
        </p:spPr>
      </p:pic>
      <p:pic>
        <p:nvPicPr>
          <p:cNvPr id="11" name="Picture 10" descr="A pizza being cooked on a machine&#10;&#10;Description automatically generated">
            <a:extLst>
              <a:ext uri="{FF2B5EF4-FFF2-40B4-BE49-F238E27FC236}">
                <a16:creationId xmlns:a16="http://schemas.microsoft.com/office/drawing/2014/main" id="{2C9DE0E3-69C8-AC78-ED8F-C2B168B9F42D}"/>
              </a:ext>
            </a:extLst>
          </p:cNvPr>
          <p:cNvPicPr>
            <a:picLocks noChangeAspect="1"/>
          </p:cNvPicPr>
          <p:nvPr/>
        </p:nvPicPr>
        <p:blipFill>
          <a:blip r:embed="rId5"/>
          <a:stretch>
            <a:fillRect/>
          </a:stretch>
        </p:blipFill>
        <p:spPr>
          <a:xfrm>
            <a:off x="6087455" y="598924"/>
            <a:ext cx="2190079" cy="2183836"/>
          </a:xfrm>
          <a:prstGeom prst="rect">
            <a:avLst/>
          </a:prstGeom>
        </p:spPr>
      </p:pic>
      <p:sp>
        <p:nvSpPr>
          <p:cNvPr id="4" name="TextBox 3">
            <a:extLst>
              <a:ext uri="{FF2B5EF4-FFF2-40B4-BE49-F238E27FC236}">
                <a16:creationId xmlns:a16="http://schemas.microsoft.com/office/drawing/2014/main" id="{7FA1932C-3FBA-3414-84CE-83C6FC6D15C4}"/>
              </a:ext>
            </a:extLst>
          </p:cNvPr>
          <p:cNvSpPr txBox="1"/>
          <p:nvPr/>
        </p:nvSpPr>
        <p:spPr>
          <a:xfrm>
            <a:off x="9108890" y="6002533"/>
            <a:ext cx="2916048"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ct val="90000"/>
              </a:lnSpc>
            </a:pPr>
            <a:r>
              <a:rPr lang="en-US" sz="2400" b="1"/>
              <a:t>Adam Beeson</a:t>
            </a:r>
            <a:endParaRPr lang="en-US"/>
          </a:p>
          <a:p>
            <a:pPr algn="r">
              <a:lnSpc>
                <a:spcPct val="90000"/>
              </a:lnSpc>
            </a:pPr>
            <a:r>
              <a:rPr lang="en-US" sz="1200">
                <a:solidFill>
                  <a:schemeClr val="tx1">
                    <a:lumMod val="85000"/>
                  </a:schemeClr>
                </a:solidFill>
              </a:rPr>
              <a:t>Principal Engineer- </a:t>
            </a:r>
            <a:r>
              <a:rPr lang="en-US" sz="1200" err="1">
                <a:solidFill>
                  <a:schemeClr val="tx1">
                    <a:lumMod val="85000"/>
                  </a:schemeClr>
                </a:solidFill>
              </a:rPr>
              <a:t>OneRail</a:t>
            </a:r>
            <a:endParaRPr lang="en-US" sz="1200">
              <a:solidFill>
                <a:schemeClr val="tx1">
                  <a:lumMod val="85000"/>
                </a:schemeClr>
              </a:solidFill>
            </a:endParaRPr>
          </a:p>
        </p:txBody>
      </p:sp>
      <p:pic>
        <p:nvPicPr>
          <p:cNvPr id="8" name="Picture 7" descr="A white letter on a black background&#10;&#10;Description automatically generated">
            <a:extLst>
              <a:ext uri="{FF2B5EF4-FFF2-40B4-BE49-F238E27FC236}">
                <a16:creationId xmlns:a16="http://schemas.microsoft.com/office/drawing/2014/main" id="{B2F3B98B-CCAC-95B2-972A-C920F32FAF2E}"/>
              </a:ext>
            </a:extLst>
          </p:cNvPr>
          <p:cNvPicPr>
            <a:picLocks noChangeAspect="1"/>
          </p:cNvPicPr>
          <p:nvPr/>
        </p:nvPicPr>
        <p:blipFill>
          <a:blip r:embed="rId6"/>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Principles (SOLID)</a:t>
            </a:r>
          </a:p>
        </p:txBody>
      </p:sp>
      <p:sp>
        <p:nvSpPr>
          <p:cNvPr id="6" name="Content Placeholder 5"/>
          <p:cNvSpPr>
            <a:spLocks noGrp="1"/>
          </p:cNvSpPr>
          <p:nvPr>
            <p:ph sz="half" idx="2"/>
          </p:nvPr>
        </p:nvSpPr>
        <p:spPr>
          <a:xfrm>
            <a:off x="1586565" y="1905000"/>
            <a:ext cx="9079848" cy="1454300"/>
          </a:xfrm>
        </p:spPr>
        <p:txBody>
          <a:bodyPr vert="horz" lIns="91440" tIns="45720" rIns="91440" bIns="45720" rtlCol="0" anchor="t">
            <a:normAutofit/>
          </a:bodyPr>
          <a:lstStyle/>
          <a:p>
            <a:pPr marL="0" indent="0">
              <a:buNone/>
            </a:pPr>
            <a:r>
              <a:rPr lang="en-US"/>
              <a:t>The SOLID acronym is a subset of OOP specific design principles decreed and pontificated by his Holiness, Robert "Uncle Bob" Martin. Software principles are some of the means which justify the ends of the strength of OOP.  </a:t>
            </a:r>
          </a:p>
        </p:txBody>
      </p:sp>
      <p:sp>
        <p:nvSpPr>
          <p:cNvPr id="13" name="Content Placeholder 12">
            <a:extLst>
              <a:ext uri="{FF2B5EF4-FFF2-40B4-BE49-F238E27FC236}">
                <a16:creationId xmlns:a16="http://schemas.microsoft.com/office/drawing/2014/main" id="{51DFDD4D-74AD-CA92-6B8D-59F6E4CB0507}"/>
              </a:ext>
            </a:extLst>
          </p:cNvPr>
          <p:cNvSpPr>
            <a:spLocks noGrp="1"/>
          </p:cNvSpPr>
          <p:nvPr>
            <p:ph sz="half" idx="1"/>
          </p:nvPr>
        </p:nvSpPr>
        <p:spPr>
          <a:xfrm>
            <a:off x="1522413" y="3510593"/>
            <a:ext cx="4419599" cy="2661607"/>
          </a:xfrm>
        </p:spPr>
        <p:txBody>
          <a:bodyPr vert="horz" lIns="91440" tIns="45720" rIns="91440" bIns="45720" rtlCol="0" anchor="t">
            <a:normAutofit/>
          </a:bodyPr>
          <a:lstStyle/>
          <a:p>
            <a:r>
              <a:rPr lang="en-US"/>
              <a:t>S – Single Responsibility</a:t>
            </a:r>
          </a:p>
          <a:p>
            <a:r>
              <a:rPr lang="en-US"/>
              <a:t>O – Open/Close</a:t>
            </a:r>
          </a:p>
          <a:p>
            <a:r>
              <a:rPr lang="en-US"/>
              <a:t>L – </a:t>
            </a:r>
            <a:r>
              <a:rPr lang="en-US" err="1"/>
              <a:t>Liskov</a:t>
            </a:r>
            <a:r>
              <a:rPr lang="en-US"/>
              <a:t> Substitution</a:t>
            </a:r>
          </a:p>
          <a:p>
            <a:r>
              <a:rPr lang="en-US"/>
              <a:t>I – Interface Segregation</a:t>
            </a:r>
          </a:p>
          <a:p>
            <a:r>
              <a:rPr lang="en-US"/>
              <a:t>D – Dependency Inversion</a:t>
            </a:r>
          </a:p>
        </p:txBody>
      </p:sp>
      <p:pic>
        <p:nvPicPr>
          <p:cNvPr id="15" name="Picture 14" descr="A book cover of a galaxy&#10;&#10;Description automatically generated">
            <a:extLst>
              <a:ext uri="{FF2B5EF4-FFF2-40B4-BE49-F238E27FC236}">
                <a16:creationId xmlns:a16="http://schemas.microsoft.com/office/drawing/2014/main" id="{759159DC-BF89-384F-5894-80378ECC496D}"/>
              </a:ext>
            </a:extLst>
          </p:cNvPr>
          <p:cNvPicPr>
            <a:picLocks noChangeAspect="1"/>
          </p:cNvPicPr>
          <p:nvPr/>
        </p:nvPicPr>
        <p:blipFill>
          <a:blip r:embed="rId2"/>
          <a:stretch>
            <a:fillRect/>
          </a:stretch>
        </p:blipFill>
        <p:spPr>
          <a:xfrm rot="1080000">
            <a:off x="8461050" y="3424945"/>
            <a:ext cx="2241860" cy="2925184"/>
          </a:xfrm>
          <a:prstGeom prst="rect">
            <a:avLst/>
          </a:prstGeom>
        </p:spPr>
      </p:pic>
      <p:pic>
        <p:nvPicPr>
          <p:cNvPr id="14" name="Picture 13" descr="A person wearing a crown">
            <a:extLst>
              <a:ext uri="{FF2B5EF4-FFF2-40B4-BE49-F238E27FC236}">
                <a16:creationId xmlns:a16="http://schemas.microsoft.com/office/drawing/2014/main" id="{F3D12550-AF70-E9E5-D947-36C6DA88FD05}"/>
              </a:ext>
            </a:extLst>
          </p:cNvPr>
          <p:cNvPicPr>
            <a:picLocks noChangeAspect="1"/>
          </p:cNvPicPr>
          <p:nvPr/>
        </p:nvPicPr>
        <p:blipFill>
          <a:blip r:embed="rId3"/>
          <a:stretch>
            <a:fillRect/>
          </a:stretch>
        </p:blipFill>
        <p:spPr>
          <a:xfrm rot="21300000">
            <a:off x="6297470" y="3010696"/>
            <a:ext cx="2140170" cy="3281058"/>
          </a:xfrm>
          <a:prstGeom prst="rect">
            <a:avLst/>
          </a:prstGeom>
        </p:spPr>
      </p:pic>
      <p:pic>
        <p:nvPicPr>
          <p:cNvPr id="4" name="Picture 3" descr="A white letter on a black background&#10;&#10;Description automatically generated">
            <a:extLst>
              <a:ext uri="{FF2B5EF4-FFF2-40B4-BE49-F238E27FC236}">
                <a16:creationId xmlns:a16="http://schemas.microsoft.com/office/drawing/2014/main" id="{1D9687D4-1707-F26E-4157-1629966FB9C6}"/>
              </a:ext>
            </a:extLst>
          </p:cNvPr>
          <p:cNvPicPr>
            <a:picLocks noChangeAspect="1"/>
          </p:cNvPicPr>
          <p:nvPr/>
        </p:nvPicPr>
        <p:blipFill>
          <a:blip r:embed="rId4"/>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 – Single Responsibility Principle</a:t>
            </a:r>
          </a:p>
        </p:txBody>
      </p:sp>
      <p:sp>
        <p:nvSpPr>
          <p:cNvPr id="3" name="Text Placeholder 2"/>
          <p:cNvSpPr>
            <a:spLocks noGrp="1"/>
          </p:cNvSpPr>
          <p:nvPr>
            <p:ph type="body" idx="1"/>
          </p:nvPr>
        </p:nvSpPr>
        <p:spPr>
          <a:xfrm>
            <a:off x="1444321" y="1690281"/>
            <a:ext cx="4651403" cy="775013"/>
          </a:xfrm>
        </p:spPr>
        <p:txBody>
          <a:bodyPr>
            <a:normAutofit fontScale="77500" lnSpcReduction="20000"/>
          </a:bodyPr>
          <a:lstStyle/>
          <a:p>
            <a:r>
              <a:rPr lang="en-US"/>
              <a:t>"A module should be responsible to one, and only  one, actor."</a:t>
            </a:r>
          </a:p>
          <a:p>
            <a:pPr marL="342900" indent="-342900">
              <a:buFont typeface="Calibri" pitchFamily="34" charset="0"/>
              <a:buChar char="-"/>
            </a:pPr>
            <a:r>
              <a:rPr lang="en-US" sz="1400"/>
              <a:t>Code organized should be cohesive (independent of its physical containment)</a:t>
            </a:r>
          </a:p>
        </p:txBody>
      </p:sp>
      <p:sp>
        <p:nvSpPr>
          <p:cNvPr id="4" name="Content Placeholder 3"/>
          <p:cNvSpPr>
            <a:spLocks noGrp="1"/>
          </p:cNvSpPr>
          <p:nvPr>
            <p:ph sz="half" idx="2"/>
          </p:nvPr>
        </p:nvSpPr>
        <p:spPr>
          <a:xfrm>
            <a:off x="6266489" y="1745804"/>
            <a:ext cx="1449065" cy="4979460"/>
          </a:xfrm>
          <a:solidFill>
            <a:schemeClr val="bg1">
              <a:lumMod val="85000"/>
              <a:lumOff val="15000"/>
            </a:schemeClr>
          </a:solidFill>
        </p:spPr>
        <p:txBody>
          <a:bodyPr vert="horz" lIns="91440" tIns="45720" rIns="91440" bIns="45720" rtlCol="0" anchor="t">
            <a:noAutofit/>
          </a:bodyPr>
          <a:lstStyle/>
          <a:p>
            <a:pPr marL="0" indent="0">
              <a:lnSpc>
                <a:spcPct val="12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PizzaShop</a:t>
            </a:r>
            <a:r>
              <a:rPr lang="en-US" sz="800">
                <a:solidFill>
                  <a:srgbClr val="4EC9B0"/>
                </a:solidFill>
                <a:latin typeface="Consolas"/>
              </a:rPr>
              <a:t> </a:t>
            </a:r>
            <a:r>
              <a:rPr lang="en-US" sz="800">
                <a:solidFill>
                  <a:srgbClr val="CCCCCC"/>
                </a:solidFill>
                <a:latin typeface="Consolas"/>
              </a:rPr>
              <a:t>{</a:t>
            </a:r>
            <a:endParaRPr lang="en-US" sz="800">
              <a:solidFill>
                <a:srgbClr val="FFFFFF"/>
              </a:solidFill>
              <a:latin typeface="Corbel"/>
            </a:endParaRPr>
          </a:p>
          <a:p>
            <a:pPr marL="0" indent="0">
              <a:lnSpc>
                <a:spcPct val="120000"/>
              </a:lnSpc>
              <a:spcBef>
                <a:spcPts val="0"/>
              </a:spcBef>
              <a:buNone/>
            </a:pPr>
            <a:r>
              <a:rPr lang="en-US" sz="800">
                <a:solidFill>
                  <a:srgbClr val="DCDCAA"/>
                </a:solidFill>
                <a:latin typeface="Consolas"/>
              </a:rPr>
              <a:t>    </a:t>
            </a:r>
            <a:r>
              <a:rPr lang="en-US" sz="800" err="1">
                <a:solidFill>
                  <a:srgbClr val="DCDCAA"/>
                </a:solidFill>
                <a:latin typeface="Consolas"/>
              </a:rPr>
              <a:t>calculateFee</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err="1">
                <a:solidFill>
                  <a:srgbClr val="DCDCAA"/>
                </a:solidFill>
                <a:latin typeface="Consolas"/>
              </a:rPr>
              <a:t>createLabel</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err="1">
                <a:solidFill>
                  <a:srgbClr val="DCDCAA"/>
                </a:solidFill>
                <a:latin typeface="Consolas"/>
              </a:rPr>
              <a:t>requestPickup</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err="1">
                <a:solidFill>
                  <a:srgbClr val="DCDCAA"/>
                </a:solidFill>
                <a:latin typeface="Consolas"/>
              </a:rPr>
              <a:t>createOrder</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err="1">
                <a:solidFill>
                  <a:srgbClr val="DCDCAA"/>
                </a:solidFill>
                <a:latin typeface="Consolas"/>
              </a:rPr>
              <a:t>cancelOrder</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err="1">
                <a:solidFill>
                  <a:srgbClr val="DCDCAA"/>
                </a:solidFill>
                <a:latin typeface="Consolas"/>
              </a:rPr>
              <a:t>getOrder</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DCDCAA"/>
                </a:solidFill>
                <a:latin typeface="Consolas"/>
              </a:rPr>
              <a:t>authorize</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DCDCAA"/>
                </a:solidFill>
                <a:latin typeface="Consolas"/>
              </a:rPr>
              <a:t>capture</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DCDCAA"/>
                </a:solidFill>
                <a:latin typeface="Consolas"/>
              </a:rPr>
              <a:t>refund</a:t>
            </a: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p>
          <a:p>
            <a:pPr marL="0" indent="0">
              <a:lnSpc>
                <a:spcPct val="120000"/>
              </a:lnSpc>
              <a:spcBef>
                <a:spcPts val="0"/>
              </a:spcBef>
              <a:buNone/>
            </a:pPr>
            <a:r>
              <a:rPr lang="en-US" sz="800">
                <a:solidFill>
                  <a:srgbClr val="CCCCCC"/>
                </a:solidFill>
                <a:latin typeface="Consolas"/>
              </a:rPr>
              <a:t>}</a:t>
            </a:r>
            <a:endParaRPr lang="en-US" sz="800"/>
          </a:p>
          <a:p>
            <a:pPr marL="0" indent="0">
              <a:lnSpc>
                <a:spcPct val="120000"/>
              </a:lnSpc>
              <a:spcBef>
                <a:spcPts val="0"/>
              </a:spcBef>
              <a:buNone/>
            </a:pPr>
            <a:endParaRPr lang="en-US" sz="1800"/>
          </a:p>
        </p:txBody>
      </p:sp>
      <p:sp>
        <p:nvSpPr>
          <p:cNvPr id="9" name="Content Placeholder 3">
            <a:extLst>
              <a:ext uri="{FF2B5EF4-FFF2-40B4-BE49-F238E27FC236}">
                <a16:creationId xmlns:a16="http://schemas.microsoft.com/office/drawing/2014/main" id="{66A422E8-B9E5-F663-99BF-B2A4F7DF7A58}"/>
              </a:ext>
            </a:extLst>
          </p:cNvPr>
          <p:cNvSpPr txBox="1">
            <a:spLocks/>
          </p:cNvSpPr>
          <p:nvPr/>
        </p:nvSpPr>
        <p:spPr>
          <a:xfrm>
            <a:off x="8403722" y="2177989"/>
            <a:ext cx="1618263" cy="2123044"/>
          </a:xfrm>
          <a:prstGeom prst="rect">
            <a:avLst/>
          </a:prstGeom>
          <a:solidFill>
            <a:schemeClr val="bg1">
              <a:lumMod val="85000"/>
              <a:lumOff val="15000"/>
            </a:schemeClr>
          </a:solidFill>
        </p:spPr>
        <p:txBody>
          <a:bodyPr vert="horz" lIns="91440" tIns="45720" rIns="91440" bIns="45720" rtlCol="0" anchor="t">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nSpc>
                <a:spcPct val="12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ShippingService</a:t>
            </a:r>
            <a:r>
              <a:rPr lang="en-US" sz="800">
                <a:solidFill>
                  <a:srgbClr val="4EC9B0"/>
                </a:solidFill>
                <a:latin typeface="Consolas"/>
              </a:rPr>
              <a:t> </a:t>
            </a:r>
            <a:r>
              <a:rPr lang="en-US" sz="800">
                <a:solidFill>
                  <a:srgbClr val="CCCCCC"/>
                </a:solidFill>
                <a:latin typeface="Consolas"/>
              </a:rPr>
              <a:t>{</a:t>
            </a:r>
            <a:endParaRPr lang="en-US" sz="800">
              <a:solidFill>
                <a:srgbClr val="FFFFFF"/>
              </a:solidFill>
              <a:latin typeface="Corbel"/>
            </a:endParaRPr>
          </a:p>
          <a:p>
            <a:pPr marL="0" indent="0">
              <a:lnSpc>
                <a:spcPct val="120000"/>
              </a:lnSpc>
              <a:spcBef>
                <a:spcPts val="0"/>
              </a:spcBef>
              <a:buFont typeface="Arial" pitchFamily="34" charset="0"/>
              <a:buNone/>
            </a:pPr>
            <a:r>
              <a:rPr lang="en-US" sz="800">
                <a:solidFill>
                  <a:srgbClr val="DCDCAA"/>
                </a:solidFill>
                <a:latin typeface="Consolas"/>
              </a:rPr>
              <a:t>    </a:t>
            </a:r>
            <a:r>
              <a:rPr lang="en-US" sz="800" err="1">
                <a:solidFill>
                  <a:srgbClr val="DCDCAA"/>
                </a:solidFill>
                <a:latin typeface="Consolas"/>
              </a:rPr>
              <a:t>calculateFee</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None/>
            </a:pPr>
            <a:endParaRPr lang="en-US" sz="800">
              <a:solidFill>
                <a:srgbClr val="CCCCCC"/>
              </a:solidFill>
              <a:latin typeface="Consolas"/>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err="1">
                <a:solidFill>
                  <a:srgbClr val="DCDCAA"/>
                </a:solidFill>
                <a:latin typeface="Consolas"/>
              </a:rPr>
              <a:t>createLabel</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None/>
            </a:pPr>
            <a:endParaRPr lang="en-US" sz="800">
              <a:solidFill>
                <a:srgbClr val="CCCCCC"/>
              </a:solidFill>
              <a:latin typeface="Consolas"/>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err="1">
                <a:solidFill>
                  <a:srgbClr val="DCDCAA"/>
                </a:solidFill>
                <a:latin typeface="Consolas"/>
              </a:rPr>
              <a:t>requestPickup</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a:t>
            </a:r>
            <a:endParaRPr lang="en-US" sz="800"/>
          </a:p>
          <a:p>
            <a:pPr marL="0" indent="0">
              <a:lnSpc>
                <a:spcPct val="120000"/>
              </a:lnSpc>
              <a:spcBef>
                <a:spcPts val="0"/>
              </a:spcBef>
              <a:buFont typeface="Arial" pitchFamily="34" charset="0"/>
              <a:buNone/>
            </a:pPr>
            <a:endParaRPr lang="en-US" sz="1800"/>
          </a:p>
        </p:txBody>
      </p:sp>
      <p:sp>
        <p:nvSpPr>
          <p:cNvPr id="11" name="Content Placeholder 3">
            <a:extLst>
              <a:ext uri="{FF2B5EF4-FFF2-40B4-BE49-F238E27FC236}">
                <a16:creationId xmlns:a16="http://schemas.microsoft.com/office/drawing/2014/main" id="{8A166302-11A7-DAD7-3D0F-C7D6BABE3DE9}"/>
              </a:ext>
            </a:extLst>
          </p:cNvPr>
          <p:cNvSpPr txBox="1">
            <a:spLocks/>
          </p:cNvSpPr>
          <p:nvPr/>
        </p:nvSpPr>
        <p:spPr>
          <a:xfrm>
            <a:off x="8403722" y="4383740"/>
            <a:ext cx="1618263" cy="2097019"/>
          </a:xfrm>
          <a:prstGeom prst="rect">
            <a:avLst/>
          </a:prstGeom>
          <a:solidFill>
            <a:schemeClr val="bg1">
              <a:lumMod val="85000"/>
              <a:lumOff val="15000"/>
            </a:schemeClr>
          </a:solidFill>
        </p:spPr>
        <p:txBody>
          <a:bodyPr vert="horz" lIns="91440" tIns="45720" rIns="91440" bIns="45720" rtlCol="0" anchor="t">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nSpc>
                <a:spcPct val="12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OrderService</a:t>
            </a:r>
            <a:r>
              <a:rPr lang="en-US" sz="800">
                <a:solidFill>
                  <a:srgbClr val="4EC9B0"/>
                </a:solidFill>
                <a:latin typeface="Consolas"/>
              </a:rPr>
              <a:t> </a:t>
            </a:r>
            <a:r>
              <a:rPr lang="en-US" sz="800">
                <a:solidFill>
                  <a:srgbClr val="CCCCCC"/>
                </a:solidFill>
                <a:latin typeface="Consolas"/>
              </a:rPr>
              <a:t>{</a:t>
            </a:r>
            <a:endParaRPr lang="en-US" sz="800">
              <a:solidFill>
                <a:srgbClr val="FFFFFF"/>
              </a:solidFill>
              <a:latin typeface="Corbel"/>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err="1">
                <a:solidFill>
                  <a:srgbClr val="DCDCAA"/>
                </a:solidFill>
                <a:latin typeface="Consolas"/>
              </a:rPr>
              <a:t>createOrder</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None/>
            </a:pPr>
            <a:endParaRPr lang="en-US" sz="800">
              <a:solidFill>
                <a:srgbClr val="CCCCCC"/>
              </a:solidFill>
              <a:latin typeface="Consolas"/>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err="1">
                <a:solidFill>
                  <a:srgbClr val="DCDCAA"/>
                </a:solidFill>
                <a:latin typeface="Consolas"/>
              </a:rPr>
              <a:t>cancelOrder</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None/>
            </a:pPr>
            <a:endParaRPr lang="en-US" sz="800">
              <a:solidFill>
                <a:srgbClr val="CCCCCC"/>
              </a:solidFill>
              <a:latin typeface="Consolas"/>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err="1">
                <a:solidFill>
                  <a:srgbClr val="DCDCAA"/>
                </a:solidFill>
                <a:latin typeface="Consolas"/>
              </a:rPr>
              <a:t>getOrder</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a:t>
            </a:r>
            <a:endParaRPr lang="en-US" sz="800"/>
          </a:p>
          <a:p>
            <a:pPr marL="0" indent="0">
              <a:lnSpc>
                <a:spcPct val="120000"/>
              </a:lnSpc>
              <a:spcBef>
                <a:spcPts val="0"/>
              </a:spcBef>
              <a:buFont typeface="Arial" pitchFamily="34" charset="0"/>
              <a:buNone/>
            </a:pPr>
            <a:endParaRPr lang="en-US" sz="1800"/>
          </a:p>
        </p:txBody>
      </p:sp>
      <p:sp>
        <p:nvSpPr>
          <p:cNvPr id="13" name="Content Placeholder 3">
            <a:extLst>
              <a:ext uri="{FF2B5EF4-FFF2-40B4-BE49-F238E27FC236}">
                <a16:creationId xmlns:a16="http://schemas.microsoft.com/office/drawing/2014/main" id="{D170FF9E-7890-F763-CA9F-CFF8036A60F0}"/>
              </a:ext>
            </a:extLst>
          </p:cNvPr>
          <p:cNvSpPr txBox="1">
            <a:spLocks/>
          </p:cNvSpPr>
          <p:nvPr/>
        </p:nvSpPr>
        <p:spPr>
          <a:xfrm>
            <a:off x="10141264" y="2145456"/>
            <a:ext cx="1449065" cy="2155579"/>
          </a:xfrm>
          <a:prstGeom prst="rect">
            <a:avLst/>
          </a:prstGeom>
          <a:solidFill>
            <a:schemeClr val="bg1">
              <a:lumMod val="85000"/>
              <a:lumOff val="15000"/>
            </a:schemeClr>
          </a:solidFill>
        </p:spPr>
        <p:txBody>
          <a:bodyPr vert="horz" lIns="91440" tIns="45720" rIns="91440" bIns="45720" rtlCol="0" anchor="t">
            <a:no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lnSpc>
                <a:spcPct val="12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PaymentService</a:t>
            </a:r>
            <a:r>
              <a:rPr lang="en-US" sz="800">
                <a:solidFill>
                  <a:srgbClr val="4EC9B0"/>
                </a:solidFill>
                <a:latin typeface="Consolas"/>
              </a:rPr>
              <a:t> </a:t>
            </a:r>
            <a:r>
              <a:rPr lang="en-US" sz="800">
                <a:solidFill>
                  <a:srgbClr val="CCCCCC"/>
                </a:solidFill>
                <a:latin typeface="Consolas"/>
              </a:rPr>
              <a:t>{</a:t>
            </a:r>
            <a:endParaRPr lang="en-US" sz="800">
              <a:solidFill>
                <a:srgbClr val="FFFFFF"/>
              </a:solidFill>
              <a:latin typeface="Corbel"/>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DCDCAA"/>
                </a:solidFill>
                <a:latin typeface="Consolas"/>
              </a:rPr>
              <a:t>authorize</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None/>
            </a:pPr>
            <a:r>
              <a:rPr lang="en-US" sz="800">
                <a:solidFill>
                  <a:srgbClr val="CCCCCC"/>
                </a:solidFill>
                <a:latin typeface="Consolas"/>
              </a:rPr>
              <a:t>    }</a:t>
            </a:r>
            <a:endParaRPr lang="en-US" sz="800">
              <a:solidFill>
                <a:srgbClr val="FFFFFF"/>
              </a:solidFill>
              <a:latin typeface="Corbel"/>
            </a:endParaRPr>
          </a:p>
          <a:p>
            <a:pPr marL="0" indent="0">
              <a:lnSpc>
                <a:spcPct val="120000"/>
              </a:lnSpc>
              <a:spcBef>
                <a:spcPts val="0"/>
              </a:spcBef>
              <a:buFont typeface="Arial" pitchFamily="34" charset="0"/>
              <a:buNone/>
            </a:pPr>
            <a:endParaRPr lang="en-US" sz="800">
              <a:solidFill>
                <a:srgbClr val="CCCCCC"/>
              </a:solidFill>
              <a:latin typeface="Consolas"/>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DCDCAA"/>
                </a:solidFill>
                <a:latin typeface="Consolas"/>
              </a:rPr>
              <a:t>capture</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None/>
            </a:pPr>
            <a:endParaRPr lang="en-US" sz="800">
              <a:solidFill>
                <a:srgbClr val="CCCCCC"/>
              </a:solidFill>
              <a:latin typeface="Consolas"/>
            </a:endParaRPr>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DCDCAA"/>
                </a:solidFill>
                <a:latin typeface="Consolas"/>
              </a:rPr>
              <a:t>refund</a:t>
            </a: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r>
              <a:rPr lang="en-US" sz="800">
                <a:solidFill>
                  <a:srgbClr val="6A9955"/>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    }</a:t>
            </a:r>
            <a:endParaRPr lang="en-US" sz="800"/>
          </a:p>
          <a:p>
            <a:pPr marL="0" indent="0">
              <a:lnSpc>
                <a:spcPct val="120000"/>
              </a:lnSpc>
              <a:spcBef>
                <a:spcPts val="0"/>
              </a:spcBef>
              <a:buFont typeface="Arial" pitchFamily="34" charset="0"/>
              <a:buNone/>
            </a:pPr>
            <a:r>
              <a:rPr lang="en-US" sz="800">
                <a:solidFill>
                  <a:srgbClr val="CCCCCC"/>
                </a:solidFill>
                <a:latin typeface="Consolas"/>
              </a:rPr>
              <a:t>}</a:t>
            </a:r>
            <a:endParaRPr lang="en-US" sz="800"/>
          </a:p>
          <a:p>
            <a:pPr marL="0" indent="0">
              <a:lnSpc>
                <a:spcPct val="120000"/>
              </a:lnSpc>
              <a:spcBef>
                <a:spcPts val="0"/>
              </a:spcBef>
              <a:buFont typeface="Arial" pitchFamily="34" charset="0"/>
              <a:buNone/>
            </a:pPr>
            <a:endParaRPr lang="en-US" sz="1800"/>
          </a:p>
        </p:txBody>
      </p:sp>
      <p:sp>
        <p:nvSpPr>
          <p:cNvPr id="15" name="Arrow: Right 14">
            <a:extLst>
              <a:ext uri="{FF2B5EF4-FFF2-40B4-BE49-F238E27FC236}">
                <a16:creationId xmlns:a16="http://schemas.microsoft.com/office/drawing/2014/main" id="{DEFAB259-21EF-437D-47BD-D566FE21277F}"/>
              </a:ext>
            </a:extLst>
          </p:cNvPr>
          <p:cNvSpPr/>
          <p:nvPr/>
        </p:nvSpPr>
        <p:spPr>
          <a:xfrm>
            <a:off x="7473012" y="3951317"/>
            <a:ext cx="763905"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FB0B730-11A6-B119-2DDD-81442DF1306B}"/>
              </a:ext>
            </a:extLst>
          </p:cNvPr>
          <p:cNvSpPr txBox="1"/>
          <p:nvPr/>
        </p:nvSpPr>
        <p:spPr>
          <a:xfrm>
            <a:off x="1599949" y="3322738"/>
            <a:ext cx="3816822" cy="15050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2400"/>
              <a:t>A couple major  benefits of SRP</a:t>
            </a:r>
          </a:p>
          <a:p>
            <a:pPr marL="342900" indent="-342900">
              <a:lnSpc>
                <a:spcPct val="90000"/>
              </a:lnSpc>
              <a:buFont typeface="Arial"/>
              <a:buChar char="•"/>
            </a:pPr>
            <a:r>
              <a:rPr lang="en-US"/>
              <a:t>Prevents duplicate code</a:t>
            </a:r>
          </a:p>
          <a:p>
            <a:pPr marL="342900" indent="-342900">
              <a:lnSpc>
                <a:spcPct val="90000"/>
              </a:lnSpc>
              <a:buFont typeface="Arial"/>
              <a:buChar char="•"/>
            </a:pPr>
            <a:r>
              <a:rPr lang="en-US"/>
              <a:t>Alleviates merge pain points</a:t>
            </a:r>
          </a:p>
          <a:p>
            <a:pPr marL="342900" indent="-342900">
              <a:lnSpc>
                <a:spcPct val="90000"/>
              </a:lnSpc>
              <a:buFont typeface="Arial"/>
              <a:buChar char="•"/>
            </a:pPr>
            <a:r>
              <a:rPr lang="en-US"/>
              <a:t>Readability/Maintainability</a:t>
            </a:r>
          </a:p>
        </p:txBody>
      </p:sp>
      <p:pic>
        <p:nvPicPr>
          <p:cNvPr id="6" name="Picture 5" descr="A white letter on a black background&#10;&#10;Description automatically generated">
            <a:extLst>
              <a:ext uri="{FF2B5EF4-FFF2-40B4-BE49-F238E27FC236}">
                <a16:creationId xmlns:a16="http://schemas.microsoft.com/office/drawing/2014/main" id="{527DA9CA-296E-B9EF-7F6C-712C9042C944}"/>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43D0A-10CE-828D-CF16-2AE262FB57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F0C90-1FE0-666E-7C2E-4B0C2EC1B09F}"/>
              </a:ext>
            </a:extLst>
          </p:cNvPr>
          <p:cNvSpPr>
            <a:spLocks noGrp="1"/>
          </p:cNvSpPr>
          <p:nvPr>
            <p:ph type="title"/>
          </p:nvPr>
        </p:nvSpPr>
        <p:spPr/>
        <p:txBody>
          <a:bodyPr/>
          <a:lstStyle/>
          <a:p>
            <a:r>
              <a:rPr lang="en-US"/>
              <a:t>O – Open/Closed Principle</a:t>
            </a:r>
          </a:p>
        </p:txBody>
      </p:sp>
      <p:sp>
        <p:nvSpPr>
          <p:cNvPr id="3" name="Text Placeholder 2">
            <a:extLst>
              <a:ext uri="{FF2B5EF4-FFF2-40B4-BE49-F238E27FC236}">
                <a16:creationId xmlns:a16="http://schemas.microsoft.com/office/drawing/2014/main" id="{6B1DCEE2-CBEB-22AA-CA5F-F51F5F23A9D8}"/>
              </a:ext>
            </a:extLst>
          </p:cNvPr>
          <p:cNvSpPr>
            <a:spLocks noGrp="1"/>
          </p:cNvSpPr>
          <p:nvPr>
            <p:ph type="body" idx="1"/>
          </p:nvPr>
        </p:nvSpPr>
        <p:spPr>
          <a:xfrm>
            <a:off x="1444321" y="1690281"/>
            <a:ext cx="4651403" cy="775013"/>
          </a:xfrm>
        </p:spPr>
        <p:txBody>
          <a:bodyPr>
            <a:normAutofit fontScale="77500" lnSpcReduction="20000"/>
          </a:bodyPr>
          <a:lstStyle/>
          <a:p>
            <a:r>
              <a:rPr lang="en-US"/>
              <a:t>"An object should be open for extension, but closed for modification"</a:t>
            </a:r>
          </a:p>
          <a:p>
            <a:pPr marL="342900" indent="-342900">
              <a:buFont typeface="Calibri" pitchFamily="34" charset="0"/>
              <a:buChar char="-"/>
            </a:pPr>
            <a:r>
              <a:rPr lang="en-US" sz="1400"/>
              <a:t>Make code easy to extend without incurring a high impact of change. </a:t>
            </a:r>
          </a:p>
        </p:txBody>
      </p:sp>
      <p:sp>
        <p:nvSpPr>
          <p:cNvPr id="16" name="TextBox 15">
            <a:extLst>
              <a:ext uri="{FF2B5EF4-FFF2-40B4-BE49-F238E27FC236}">
                <a16:creationId xmlns:a16="http://schemas.microsoft.com/office/drawing/2014/main" id="{B8EF55B1-14C5-6401-3E4B-108FF7BD3E89}"/>
              </a:ext>
            </a:extLst>
          </p:cNvPr>
          <p:cNvSpPr txBox="1"/>
          <p:nvPr/>
        </p:nvSpPr>
        <p:spPr>
          <a:xfrm>
            <a:off x="1599949" y="3322738"/>
            <a:ext cx="3816822" cy="20036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2400"/>
              <a:t>A couple major  benefits of OCP</a:t>
            </a:r>
          </a:p>
          <a:p>
            <a:pPr marL="342900" indent="-342900">
              <a:lnSpc>
                <a:spcPct val="90000"/>
              </a:lnSpc>
              <a:buFont typeface="Arial"/>
              <a:buChar char="•"/>
            </a:pPr>
            <a:r>
              <a:rPr lang="en-US"/>
              <a:t>Directional control and Information hiding.</a:t>
            </a:r>
          </a:p>
          <a:p>
            <a:pPr marL="342900" indent="-342900">
              <a:lnSpc>
                <a:spcPct val="90000"/>
              </a:lnSpc>
              <a:buFont typeface="Arial"/>
              <a:buChar char="•"/>
            </a:pPr>
            <a:r>
              <a:rPr lang="en-US"/>
              <a:t>Prevents regression or consumer/actor dependence deprecation.</a:t>
            </a:r>
          </a:p>
        </p:txBody>
      </p:sp>
      <p:sp>
        <p:nvSpPr>
          <p:cNvPr id="4" name="Content Placeholder 3">
            <a:extLst>
              <a:ext uri="{FF2B5EF4-FFF2-40B4-BE49-F238E27FC236}">
                <a16:creationId xmlns:a16="http://schemas.microsoft.com/office/drawing/2014/main" id="{8721B0E9-329B-D751-10A6-779C999615BF}"/>
              </a:ext>
            </a:extLst>
          </p:cNvPr>
          <p:cNvSpPr>
            <a:spLocks noGrp="1"/>
          </p:cNvSpPr>
          <p:nvPr>
            <p:ph sz="half" idx="2"/>
          </p:nvPr>
        </p:nvSpPr>
        <p:spPr>
          <a:xfrm>
            <a:off x="6546318" y="1713270"/>
            <a:ext cx="5138901" cy="4979460"/>
          </a:xfrm>
          <a:solidFill>
            <a:schemeClr val="bg1">
              <a:lumMod val="85000"/>
              <a:lumOff val="15000"/>
            </a:schemeClr>
          </a:solidFill>
        </p:spPr>
        <p:txBody>
          <a:bodyPr vert="horz" lIns="91440" tIns="45720" rIns="91440" bIns="45720" rtlCol="0" anchor="t">
            <a:noAutofit/>
          </a:bodyPr>
          <a:lstStyle/>
          <a:p>
            <a:pPr indent="0">
              <a:lnSpc>
                <a:spcPct val="10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PizzaMaker</a:t>
            </a:r>
            <a:r>
              <a:rPr lang="en-US" sz="800">
                <a:solidFill>
                  <a:srgbClr val="CCCCCC"/>
                </a:solidFill>
                <a:latin typeface="Consolas"/>
              </a:rPr>
              <a:t> { </a:t>
            </a:r>
            <a:br>
              <a:rPr lang="en-US"/>
            </a:br>
            <a:endParaRPr lang="en-US" sz="800"/>
          </a:p>
          <a:p>
            <a:pPr indent="0">
              <a:lnSpc>
                <a:spcPct val="100000"/>
              </a:lnSpc>
              <a:spcBef>
                <a:spcPts val="0"/>
              </a:spcBef>
              <a:buNone/>
            </a:pPr>
            <a:r>
              <a:rPr lang="en-US" sz="800">
                <a:solidFill>
                  <a:srgbClr val="CCCCCC"/>
                </a:solidFill>
                <a:latin typeface="Consolas"/>
              </a:rPr>
              <a:t>    </a:t>
            </a:r>
            <a:r>
              <a:rPr lang="en-US" sz="800">
                <a:solidFill>
                  <a:srgbClr val="569CD6"/>
                </a:solidFill>
                <a:latin typeface="Consolas"/>
              </a:rPr>
              <a:t>static</a:t>
            </a:r>
            <a:r>
              <a:rPr lang="en-US" sz="800">
                <a:solidFill>
                  <a:srgbClr val="CCCCCC"/>
                </a:solidFill>
                <a:latin typeface="Consolas"/>
              </a:rPr>
              <a:t> </a:t>
            </a:r>
            <a:r>
              <a:rPr lang="en-US" sz="800" err="1">
                <a:solidFill>
                  <a:srgbClr val="DCDCAA"/>
                </a:solidFill>
                <a:latin typeface="Consolas"/>
              </a:rPr>
              <a:t>preparePizza</a:t>
            </a:r>
            <a:r>
              <a:rPr lang="en-US" sz="800">
                <a:solidFill>
                  <a:srgbClr val="CCCCCC"/>
                </a:solidFill>
                <a:latin typeface="Consolas"/>
              </a:rPr>
              <a:t>(</a:t>
            </a:r>
            <a:r>
              <a:rPr lang="en-US" sz="800">
                <a:solidFill>
                  <a:srgbClr val="9CDCFE"/>
                </a:solidFill>
                <a:latin typeface="Consolas"/>
              </a:rPr>
              <a:t>name</a:t>
            </a:r>
            <a:r>
              <a:rPr lang="en-US" sz="800">
                <a:solidFill>
                  <a:srgbClr val="D4D4D4"/>
                </a:solidFill>
                <a:latin typeface="Consolas"/>
              </a:rPr>
              <a:t>:</a:t>
            </a:r>
            <a:r>
              <a:rPr lang="en-US" sz="800">
                <a:solidFill>
                  <a:srgbClr val="CCCCCC"/>
                </a:solidFill>
                <a:latin typeface="Consolas"/>
              </a:rPr>
              <a:t> </a:t>
            </a:r>
            <a:r>
              <a:rPr lang="en-US" sz="800">
                <a:solidFill>
                  <a:srgbClr val="4EC9B0"/>
                </a:solidFill>
                <a:latin typeface="Consolas"/>
              </a:rPr>
              <a:t>string</a:t>
            </a: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        </a:t>
            </a:r>
            <a:r>
              <a:rPr lang="en-US" sz="800">
                <a:solidFill>
                  <a:srgbClr val="9CDCFE"/>
                </a:solidFill>
                <a:latin typeface="Consolas"/>
              </a:rPr>
              <a:t>console</a:t>
            </a:r>
            <a:r>
              <a:rPr lang="en-US" sz="800">
                <a:solidFill>
                  <a:srgbClr val="CCCCCC"/>
                </a:solidFill>
                <a:latin typeface="Consolas"/>
              </a:rPr>
              <a:t>.</a:t>
            </a:r>
            <a:r>
              <a:rPr lang="en-US" sz="800">
                <a:solidFill>
                  <a:srgbClr val="DCDCAA"/>
                </a:solidFill>
                <a:latin typeface="Consolas"/>
              </a:rPr>
              <a:t>log</a:t>
            </a:r>
            <a:r>
              <a:rPr lang="en-US" sz="800">
                <a:solidFill>
                  <a:srgbClr val="CCCCCC"/>
                </a:solidFill>
                <a:latin typeface="Consolas"/>
              </a:rPr>
              <a:t>(</a:t>
            </a:r>
            <a:r>
              <a:rPr lang="en-US" sz="800">
                <a:solidFill>
                  <a:srgbClr val="CE9178"/>
                </a:solidFill>
                <a:latin typeface="Consolas"/>
              </a:rPr>
              <a:t>`Preparing a new pizza for you, </a:t>
            </a:r>
            <a:r>
              <a:rPr lang="en-US" sz="800">
                <a:solidFill>
                  <a:srgbClr val="569CD6"/>
                </a:solidFill>
                <a:latin typeface="Consolas"/>
              </a:rPr>
              <a:t>${</a:t>
            </a:r>
            <a:r>
              <a:rPr lang="en-US" sz="800">
                <a:solidFill>
                  <a:srgbClr val="9CDCFE"/>
                </a:solidFill>
                <a:latin typeface="Consolas"/>
              </a:rPr>
              <a:t>name</a:t>
            </a:r>
            <a:r>
              <a:rPr lang="en-US" sz="800">
                <a:solidFill>
                  <a:srgbClr val="569CD6"/>
                </a:solidFill>
                <a:latin typeface="Consolas"/>
              </a:rPr>
              <a:t>}</a:t>
            </a:r>
            <a:r>
              <a:rPr lang="en-US" sz="800">
                <a:solidFill>
                  <a:srgbClr val="CE9178"/>
                </a:solidFill>
                <a:latin typeface="Consolas"/>
              </a:rPr>
              <a:t>!`</a:t>
            </a:r>
            <a:r>
              <a:rPr lang="en-US" sz="800">
                <a:solidFill>
                  <a:srgbClr val="CCCCCC"/>
                </a:solidFill>
                <a:latin typeface="Consolas"/>
              </a:rPr>
              <a:t>);</a:t>
            </a:r>
            <a:endParaRPr lang="en-US" sz="800"/>
          </a:p>
          <a:p>
            <a:pPr indent="0">
              <a:lnSpc>
                <a:spcPct val="100000"/>
              </a:lnSpc>
              <a:spcBef>
                <a:spcPts val="0"/>
              </a:spcBef>
              <a:buNone/>
            </a:pPr>
            <a:r>
              <a:rPr lang="en-US" sz="800">
                <a:solidFill>
                  <a:srgbClr val="CCCCCC"/>
                </a:solidFill>
                <a:latin typeface="Consolas"/>
              </a:rPr>
              <a:t>    }</a:t>
            </a:r>
            <a:br>
              <a:rPr lang="en-US"/>
            </a:br>
            <a:endParaRPr lang="en-US" sz="800"/>
          </a:p>
          <a:p>
            <a:pPr indent="0">
              <a:lnSpc>
                <a:spcPct val="100000"/>
              </a:lnSpc>
              <a:spcBef>
                <a:spcPts val="0"/>
              </a:spcBef>
              <a:buNone/>
            </a:pPr>
            <a:r>
              <a:rPr lang="en-US" sz="800">
                <a:solidFill>
                  <a:srgbClr val="CCCCCC"/>
                </a:solidFill>
                <a:latin typeface="Consolas"/>
              </a:rPr>
              <a:t>}</a:t>
            </a:r>
            <a:br>
              <a:rPr lang="en-US"/>
            </a:br>
            <a:endParaRPr lang="en-US" sz="800"/>
          </a:p>
          <a:p>
            <a:pPr indent="0">
              <a:lnSpc>
                <a:spcPct val="100000"/>
              </a:lnSpc>
              <a:spcBef>
                <a:spcPts val="0"/>
              </a:spcBef>
              <a:buNone/>
            </a:pPr>
            <a:r>
              <a:rPr lang="en-US" sz="800">
                <a:solidFill>
                  <a:srgbClr val="6A9955"/>
                </a:solidFill>
                <a:latin typeface="Consolas"/>
              </a:rPr>
              <a:t>// before enhancing our </a:t>
            </a:r>
            <a:r>
              <a:rPr lang="en-US" sz="800" err="1">
                <a:solidFill>
                  <a:srgbClr val="6A9955"/>
                </a:solidFill>
                <a:latin typeface="Consolas"/>
              </a:rPr>
              <a:t>preperPizza</a:t>
            </a:r>
            <a:r>
              <a:rPr lang="en-US" sz="800">
                <a:solidFill>
                  <a:srgbClr val="6A9955"/>
                </a:solidFill>
                <a:latin typeface="Consolas"/>
              </a:rPr>
              <a:t> method, all is good.</a:t>
            </a:r>
            <a:endParaRPr lang="en-US" sz="800"/>
          </a:p>
          <a:p>
            <a:pPr indent="0">
              <a:lnSpc>
                <a:spcPct val="100000"/>
              </a:lnSpc>
              <a:spcBef>
                <a:spcPts val="0"/>
              </a:spcBef>
              <a:buNone/>
            </a:pPr>
            <a:r>
              <a:rPr lang="en-US" sz="800" err="1">
                <a:solidFill>
                  <a:srgbClr val="4EC9B0"/>
                </a:solidFill>
                <a:latin typeface="Consolas"/>
              </a:rPr>
              <a:t>PizzaMaker</a:t>
            </a:r>
            <a:r>
              <a:rPr lang="en-US" sz="800" err="1">
                <a:solidFill>
                  <a:srgbClr val="CCCCCC"/>
                </a:solidFill>
                <a:latin typeface="Consolas"/>
              </a:rPr>
              <a:t>.</a:t>
            </a:r>
            <a:r>
              <a:rPr lang="en-US" sz="800" err="1">
                <a:solidFill>
                  <a:srgbClr val="DCDCAA"/>
                </a:solidFill>
                <a:latin typeface="Consolas"/>
              </a:rPr>
              <a:t>preparePizza</a:t>
            </a:r>
            <a:r>
              <a:rPr lang="en-US" sz="800">
                <a:solidFill>
                  <a:srgbClr val="CCCCCC"/>
                </a:solidFill>
                <a:latin typeface="Consolas"/>
              </a:rPr>
              <a:t>(</a:t>
            </a:r>
            <a:r>
              <a:rPr lang="en-US" sz="800">
                <a:solidFill>
                  <a:srgbClr val="CE9178"/>
                </a:solidFill>
                <a:latin typeface="Consolas"/>
              </a:rPr>
              <a:t>'Adam'</a:t>
            </a:r>
            <a:r>
              <a:rPr lang="en-US" sz="800">
                <a:solidFill>
                  <a:srgbClr val="CCCCCC"/>
                </a:solidFill>
                <a:latin typeface="Consolas"/>
              </a:rPr>
              <a:t>); </a:t>
            </a:r>
            <a:r>
              <a:rPr lang="en-US" sz="800">
                <a:solidFill>
                  <a:srgbClr val="6A9955"/>
                </a:solidFill>
                <a:latin typeface="Consolas"/>
              </a:rPr>
              <a:t>// Preparing a new pizza for you, Adam!</a:t>
            </a:r>
            <a:br>
              <a:rPr lang="en-US"/>
            </a:br>
            <a:endParaRPr lang="en-US" sz="800"/>
          </a:p>
          <a:p>
            <a:pPr indent="0">
              <a:lnSpc>
                <a:spcPct val="100000"/>
              </a:lnSpc>
              <a:spcBef>
                <a:spcPts val="0"/>
              </a:spcBef>
              <a:buNone/>
            </a:pPr>
            <a:r>
              <a:rPr lang="en-US" sz="800">
                <a:solidFill>
                  <a:srgbClr val="6A9955"/>
                </a:solidFill>
                <a:latin typeface="Consolas"/>
              </a:rPr>
              <a:t>// after enhancing our </a:t>
            </a:r>
            <a:r>
              <a:rPr lang="en-US" sz="800" err="1">
                <a:solidFill>
                  <a:srgbClr val="6A9955"/>
                </a:solidFill>
                <a:latin typeface="Consolas"/>
              </a:rPr>
              <a:t>preperPizza</a:t>
            </a:r>
            <a:r>
              <a:rPr lang="en-US" sz="800">
                <a:solidFill>
                  <a:srgbClr val="6A9955"/>
                </a:solidFill>
                <a:latin typeface="Consolas"/>
              </a:rPr>
              <a:t> method, we get an error.</a:t>
            </a:r>
            <a:endParaRPr lang="en-US" sz="800"/>
          </a:p>
          <a:p>
            <a:pPr indent="0">
              <a:lnSpc>
                <a:spcPct val="10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PizzaMaker</a:t>
            </a: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    </a:t>
            </a:r>
            <a:r>
              <a:rPr lang="en-US" sz="800">
                <a:solidFill>
                  <a:srgbClr val="569CD6"/>
                </a:solidFill>
                <a:latin typeface="Consolas"/>
              </a:rPr>
              <a:t>static</a:t>
            </a:r>
            <a:r>
              <a:rPr lang="en-US" sz="800">
                <a:solidFill>
                  <a:srgbClr val="CCCCCC"/>
                </a:solidFill>
                <a:latin typeface="Consolas"/>
              </a:rPr>
              <a:t> </a:t>
            </a:r>
            <a:r>
              <a:rPr lang="en-US" sz="800" err="1">
                <a:solidFill>
                  <a:srgbClr val="DCDCAA"/>
                </a:solidFill>
                <a:latin typeface="Consolas"/>
              </a:rPr>
              <a:t>preparePizza</a:t>
            </a:r>
            <a:r>
              <a:rPr lang="en-US" sz="800">
                <a:solidFill>
                  <a:srgbClr val="CCCCCC"/>
                </a:solidFill>
                <a:latin typeface="Consolas"/>
              </a:rPr>
              <a:t>(</a:t>
            </a:r>
            <a:r>
              <a:rPr lang="en-US" sz="800">
                <a:solidFill>
                  <a:srgbClr val="9CDCFE"/>
                </a:solidFill>
                <a:latin typeface="Consolas"/>
              </a:rPr>
              <a:t>name</a:t>
            </a:r>
            <a:r>
              <a:rPr lang="en-US" sz="800">
                <a:solidFill>
                  <a:srgbClr val="D4D4D4"/>
                </a:solidFill>
                <a:latin typeface="Consolas"/>
              </a:rPr>
              <a:t>:</a:t>
            </a:r>
            <a:r>
              <a:rPr lang="en-US" sz="800">
                <a:solidFill>
                  <a:srgbClr val="CCCCCC"/>
                </a:solidFill>
                <a:latin typeface="Consolas"/>
              </a:rPr>
              <a:t> </a:t>
            </a:r>
            <a:r>
              <a:rPr lang="en-US" sz="800">
                <a:solidFill>
                  <a:srgbClr val="4EC9B0"/>
                </a:solidFill>
                <a:latin typeface="Consolas"/>
              </a:rPr>
              <a:t>string</a:t>
            </a:r>
            <a:r>
              <a:rPr lang="en-US" sz="800">
                <a:solidFill>
                  <a:srgbClr val="CCCCCC"/>
                </a:solidFill>
                <a:latin typeface="Consolas"/>
              </a:rPr>
              <a:t>, </a:t>
            </a:r>
            <a:r>
              <a:rPr lang="en-US" sz="800" err="1">
                <a:solidFill>
                  <a:srgbClr val="9CDCFE"/>
                </a:solidFill>
                <a:latin typeface="Consolas"/>
              </a:rPr>
              <a:t>includeDate</a:t>
            </a:r>
            <a:r>
              <a:rPr lang="en-US" sz="800">
                <a:solidFill>
                  <a:srgbClr val="D4D4D4"/>
                </a:solidFill>
                <a:latin typeface="Consolas"/>
              </a:rPr>
              <a:t>:</a:t>
            </a:r>
            <a:r>
              <a:rPr lang="en-US" sz="800">
                <a:solidFill>
                  <a:srgbClr val="CCCCCC"/>
                </a:solidFill>
                <a:latin typeface="Consolas"/>
              </a:rPr>
              <a:t> </a:t>
            </a:r>
            <a:r>
              <a:rPr lang="en-US" sz="800" err="1">
                <a:solidFill>
                  <a:srgbClr val="4EC9B0"/>
                </a:solidFill>
                <a:latin typeface="Consolas"/>
              </a:rPr>
              <a:t>boolean</a:t>
            </a: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        </a:t>
            </a:r>
            <a:r>
              <a:rPr lang="en-US" sz="800">
                <a:solidFill>
                  <a:srgbClr val="9CDCFE"/>
                </a:solidFill>
                <a:latin typeface="Consolas"/>
              </a:rPr>
              <a:t>console</a:t>
            </a:r>
            <a:r>
              <a:rPr lang="en-US" sz="800">
                <a:solidFill>
                  <a:srgbClr val="CCCCCC"/>
                </a:solidFill>
                <a:latin typeface="Consolas"/>
              </a:rPr>
              <a:t>.</a:t>
            </a:r>
            <a:r>
              <a:rPr lang="en-US" sz="800">
                <a:solidFill>
                  <a:srgbClr val="DCDCAA"/>
                </a:solidFill>
                <a:latin typeface="Consolas"/>
              </a:rPr>
              <a:t>log</a:t>
            </a:r>
            <a:r>
              <a:rPr lang="en-US" sz="800">
                <a:solidFill>
                  <a:srgbClr val="CCCCCC"/>
                </a:solidFill>
                <a:latin typeface="Consolas"/>
              </a:rPr>
              <a:t>(</a:t>
            </a:r>
            <a:r>
              <a:rPr lang="en-US" sz="800">
                <a:solidFill>
                  <a:srgbClr val="CE9178"/>
                </a:solidFill>
                <a:latin typeface="Consolas"/>
              </a:rPr>
              <a:t>`Preparing a new pizza for you, </a:t>
            </a:r>
            <a:r>
              <a:rPr lang="en-US" sz="800">
                <a:solidFill>
                  <a:srgbClr val="569CD6"/>
                </a:solidFill>
                <a:latin typeface="Consolas"/>
              </a:rPr>
              <a:t>${</a:t>
            </a:r>
            <a:r>
              <a:rPr lang="en-US" sz="800">
                <a:solidFill>
                  <a:srgbClr val="9CDCFE"/>
                </a:solidFill>
                <a:latin typeface="Consolas"/>
              </a:rPr>
              <a:t>name</a:t>
            </a:r>
            <a:r>
              <a:rPr lang="en-US" sz="800">
                <a:solidFill>
                  <a:srgbClr val="569CD6"/>
                </a:solidFill>
                <a:latin typeface="Consolas"/>
              </a:rPr>
              <a:t>}</a:t>
            </a:r>
            <a:r>
              <a:rPr lang="en-US" sz="800">
                <a:solidFill>
                  <a:srgbClr val="CE9178"/>
                </a:solidFill>
                <a:latin typeface="Consolas"/>
              </a:rPr>
              <a:t>!`</a:t>
            </a:r>
            <a:r>
              <a:rPr lang="en-US" sz="800">
                <a:solidFill>
                  <a:srgbClr val="CCCCCC"/>
                </a:solidFill>
                <a:latin typeface="Consolas"/>
              </a:rPr>
              <a:t>);</a:t>
            </a:r>
            <a:endParaRPr lang="en-US" sz="800"/>
          </a:p>
          <a:p>
            <a:pPr indent="0">
              <a:lnSpc>
                <a:spcPct val="100000"/>
              </a:lnSpc>
              <a:spcBef>
                <a:spcPts val="0"/>
              </a:spcBef>
              <a:buNone/>
            </a:pP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a:t>
            </a:r>
            <a:br>
              <a:rPr lang="en-US"/>
            </a:br>
            <a:endParaRPr lang="en-US" sz="800"/>
          </a:p>
          <a:p>
            <a:pPr indent="0">
              <a:lnSpc>
                <a:spcPct val="100000"/>
              </a:lnSpc>
              <a:spcBef>
                <a:spcPts val="0"/>
              </a:spcBef>
              <a:buNone/>
            </a:pPr>
            <a:r>
              <a:rPr lang="en-US" sz="800" err="1">
                <a:solidFill>
                  <a:srgbClr val="4EC9B0"/>
                </a:solidFill>
                <a:latin typeface="Consolas"/>
              </a:rPr>
              <a:t>PizzaMaker</a:t>
            </a:r>
            <a:r>
              <a:rPr lang="en-US" sz="800" err="1">
                <a:solidFill>
                  <a:srgbClr val="CCCCCC"/>
                </a:solidFill>
                <a:latin typeface="Consolas"/>
              </a:rPr>
              <a:t>.</a:t>
            </a:r>
            <a:r>
              <a:rPr lang="en-US" sz="800" err="1">
                <a:solidFill>
                  <a:srgbClr val="DCDCAA"/>
                </a:solidFill>
                <a:latin typeface="Consolas"/>
              </a:rPr>
              <a:t>preparePizza</a:t>
            </a:r>
            <a:r>
              <a:rPr lang="en-US" sz="800">
                <a:solidFill>
                  <a:srgbClr val="CCCCCC"/>
                </a:solidFill>
                <a:latin typeface="Consolas"/>
              </a:rPr>
              <a:t>(</a:t>
            </a:r>
            <a:r>
              <a:rPr lang="en-US" sz="800">
                <a:solidFill>
                  <a:srgbClr val="CE9178"/>
                </a:solidFill>
                <a:latin typeface="Consolas"/>
              </a:rPr>
              <a:t>'Adam'</a:t>
            </a:r>
            <a:r>
              <a:rPr lang="en-US" sz="800">
                <a:solidFill>
                  <a:srgbClr val="CCCCCC"/>
                </a:solidFill>
                <a:latin typeface="Consolas"/>
              </a:rPr>
              <a:t>); </a:t>
            </a:r>
            <a:r>
              <a:rPr lang="en-US" sz="800">
                <a:solidFill>
                  <a:srgbClr val="6A9955"/>
                </a:solidFill>
                <a:latin typeface="Consolas"/>
              </a:rPr>
              <a:t>// An argument for '</a:t>
            </a:r>
            <a:r>
              <a:rPr lang="en-US" sz="800" err="1">
                <a:solidFill>
                  <a:srgbClr val="6A9955"/>
                </a:solidFill>
                <a:latin typeface="Consolas"/>
              </a:rPr>
              <a:t>includeDate</a:t>
            </a:r>
            <a:r>
              <a:rPr lang="en-US" sz="800">
                <a:solidFill>
                  <a:srgbClr val="6A9955"/>
                </a:solidFill>
                <a:latin typeface="Consolas"/>
              </a:rPr>
              <a:t>' was not provided.</a:t>
            </a:r>
            <a:br>
              <a:rPr lang="en-US"/>
            </a:br>
            <a:endParaRPr lang="en-US" sz="800"/>
          </a:p>
          <a:p>
            <a:pPr indent="0">
              <a:lnSpc>
                <a:spcPct val="100000"/>
              </a:lnSpc>
              <a:spcBef>
                <a:spcPts val="0"/>
              </a:spcBef>
              <a:buNone/>
            </a:pPr>
            <a:r>
              <a:rPr lang="en-US" sz="800">
                <a:solidFill>
                  <a:srgbClr val="6A9955"/>
                </a:solidFill>
                <a:latin typeface="Consolas"/>
              </a:rPr>
              <a:t>// making the second argument optional, we can now call the method without it.</a:t>
            </a:r>
            <a:endParaRPr lang="en-US" sz="800"/>
          </a:p>
          <a:p>
            <a:pPr indent="0">
              <a:lnSpc>
                <a:spcPct val="100000"/>
              </a:lnSpc>
              <a:spcBef>
                <a:spcPts val="0"/>
              </a:spcBef>
              <a:buNone/>
            </a:pPr>
            <a:r>
              <a:rPr lang="en-US" sz="800">
                <a:solidFill>
                  <a:srgbClr val="569CD6"/>
                </a:solidFill>
                <a:latin typeface="Consolas"/>
              </a:rPr>
              <a:t>class</a:t>
            </a:r>
            <a:r>
              <a:rPr lang="en-US" sz="800">
                <a:solidFill>
                  <a:srgbClr val="CCCCCC"/>
                </a:solidFill>
                <a:latin typeface="Consolas"/>
              </a:rPr>
              <a:t> </a:t>
            </a:r>
            <a:r>
              <a:rPr lang="en-US" sz="800" err="1">
                <a:solidFill>
                  <a:srgbClr val="4EC9B0"/>
                </a:solidFill>
                <a:latin typeface="Consolas"/>
              </a:rPr>
              <a:t>PizzaMaker</a:t>
            </a: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    </a:t>
            </a:r>
            <a:r>
              <a:rPr lang="en-US" sz="800">
                <a:solidFill>
                  <a:srgbClr val="569CD6"/>
                </a:solidFill>
                <a:latin typeface="Consolas"/>
              </a:rPr>
              <a:t>static</a:t>
            </a:r>
            <a:r>
              <a:rPr lang="en-US" sz="800">
                <a:solidFill>
                  <a:srgbClr val="CCCCCC"/>
                </a:solidFill>
                <a:latin typeface="Consolas"/>
              </a:rPr>
              <a:t> </a:t>
            </a:r>
            <a:r>
              <a:rPr lang="en-US" sz="800" err="1">
                <a:solidFill>
                  <a:srgbClr val="DCDCAA"/>
                </a:solidFill>
                <a:latin typeface="Consolas"/>
              </a:rPr>
              <a:t>preparePizza</a:t>
            </a:r>
            <a:r>
              <a:rPr lang="en-US" sz="800">
                <a:solidFill>
                  <a:srgbClr val="CCCCCC"/>
                </a:solidFill>
                <a:latin typeface="Consolas"/>
              </a:rPr>
              <a:t>(</a:t>
            </a:r>
            <a:r>
              <a:rPr lang="en-US" sz="800">
                <a:solidFill>
                  <a:srgbClr val="9CDCFE"/>
                </a:solidFill>
                <a:latin typeface="Consolas"/>
              </a:rPr>
              <a:t>name</a:t>
            </a:r>
            <a:r>
              <a:rPr lang="en-US" sz="800">
                <a:solidFill>
                  <a:srgbClr val="D4D4D4"/>
                </a:solidFill>
                <a:latin typeface="Consolas"/>
              </a:rPr>
              <a:t>:</a:t>
            </a:r>
            <a:r>
              <a:rPr lang="en-US" sz="800">
                <a:solidFill>
                  <a:srgbClr val="CCCCCC"/>
                </a:solidFill>
                <a:latin typeface="Consolas"/>
              </a:rPr>
              <a:t> </a:t>
            </a:r>
            <a:r>
              <a:rPr lang="en-US" sz="800">
                <a:solidFill>
                  <a:srgbClr val="4EC9B0"/>
                </a:solidFill>
                <a:latin typeface="Consolas"/>
              </a:rPr>
              <a:t>string</a:t>
            </a:r>
            <a:r>
              <a:rPr lang="en-US" sz="800">
                <a:solidFill>
                  <a:srgbClr val="CCCCCC"/>
                </a:solidFill>
                <a:latin typeface="Consolas"/>
              </a:rPr>
              <a:t>, </a:t>
            </a:r>
            <a:r>
              <a:rPr lang="en-US" sz="800" err="1">
                <a:solidFill>
                  <a:srgbClr val="9CDCFE"/>
                </a:solidFill>
                <a:latin typeface="Consolas"/>
              </a:rPr>
              <a:t>includeDate</a:t>
            </a:r>
            <a:r>
              <a:rPr lang="en-US" sz="800">
                <a:solidFill>
                  <a:srgbClr val="D4D4D4"/>
                </a:solidFill>
                <a:latin typeface="Consolas"/>
              </a:rPr>
              <a:t>?:</a:t>
            </a:r>
            <a:r>
              <a:rPr lang="en-US" sz="800">
                <a:solidFill>
                  <a:srgbClr val="CCCCCC"/>
                </a:solidFill>
                <a:latin typeface="Consolas"/>
              </a:rPr>
              <a:t> </a:t>
            </a:r>
            <a:r>
              <a:rPr lang="en-US" sz="800" err="1">
                <a:solidFill>
                  <a:srgbClr val="4EC9B0"/>
                </a:solidFill>
                <a:latin typeface="Consolas"/>
              </a:rPr>
              <a:t>boolean</a:t>
            </a: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        </a:t>
            </a:r>
            <a:r>
              <a:rPr lang="en-US" sz="800">
                <a:solidFill>
                  <a:srgbClr val="9CDCFE"/>
                </a:solidFill>
                <a:latin typeface="Consolas"/>
              </a:rPr>
              <a:t>console</a:t>
            </a:r>
            <a:r>
              <a:rPr lang="en-US" sz="800">
                <a:solidFill>
                  <a:srgbClr val="CCCCCC"/>
                </a:solidFill>
                <a:latin typeface="Consolas"/>
              </a:rPr>
              <a:t>.</a:t>
            </a:r>
            <a:r>
              <a:rPr lang="en-US" sz="800">
                <a:solidFill>
                  <a:srgbClr val="DCDCAA"/>
                </a:solidFill>
                <a:latin typeface="Consolas"/>
              </a:rPr>
              <a:t>log</a:t>
            </a:r>
            <a:r>
              <a:rPr lang="en-US" sz="800">
                <a:solidFill>
                  <a:srgbClr val="CCCCCC"/>
                </a:solidFill>
                <a:latin typeface="Consolas"/>
              </a:rPr>
              <a:t>(</a:t>
            </a:r>
            <a:endParaRPr lang="en-US" sz="800"/>
          </a:p>
          <a:p>
            <a:pPr indent="0">
              <a:lnSpc>
                <a:spcPct val="100000"/>
              </a:lnSpc>
              <a:spcBef>
                <a:spcPts val="0"/>
              </a:spcBef>
              <a:buNone/>
            </a:pPr>
            <a:r>
              <a:rPr lang="en-US" sz="800">
                <a:solidFill>
                  <a:srgbClr val="CCCCCC"/>
                </a:solidFill>
                <a:latin typeface="Consolas"/>
              </a:rPr>
              <a:t>            </a:t>
            </a:r>
            <a:r>
              <a:rPr lang="en-US" sz="800">
                <a:solidFill>
                  <a:srgbClr val="CE9178"/>
                </a:solidFill>
                <a:latin typeface="Consolas"/>
              </a:rPr>
              <a:t>`Preparing a new pizza for you, </a:t>
            </a:r>
            <a:r>
              <a:rPr lang="en-US" sz="800">
                <a:solidFill>
                  <a:srgbClr val="569CD6"/>
                </a:solidFill>
                <a:latin typeface="Consolas"/>
              </a:rPr>
              <a:t>${</a:t>
            </a:r>
            <a:r>
              <a:rPr lang="en-US" sz="800">
                <a:solidFill>
                  <a:srgbClr val="9CDCFE"/>
                </a:solidFill>
                <a:latin typeface="Consolas"/>
              </a:rPr>
              <a:t>name</a:t>
            </a:r>
            <a:r>
              <a:rPr lang="en-US" sz="800">
                <a:solidFill>
                  <a:srgbClr val="569CD6"/>
                </a:solidFill>
                <a:latin typeface="Consolas"/>
              </a:rPr>
              <a:t>}</a:t>
            </a:r>
            <a:r>
              <a:rPr lang="en-US" sz="800">
                <a:solidFill>
                  <a:srgbClr val="CE9178"/>
                </a:solidFill>
                <a:latin typeface="Consolas"/>
              </a:rPr>
              <a:t>!`</a:t>
            </a:r>
            <a:r>
              <a:rPr lang="en-US" sz="800">
                <a:solidFill>
                  <a:srgbClr val="CCCCCC"/>
                </a:solidFill>
                <a:latin typeface="Consolas"/>
              </a:rPr>
              <a:t> </a:t>
            </a:r>
            <a:r>
              <a:rPr lang="en-US" sz="800">
                <a:solidFill>
                  <a:srgbClr val="D4D4D4"/>
                </a:solidFill>
                <a:latin typeface="Consolas"/>
              </a:rPr>
              <a:t>+</a:t>
            </a:r>
            <a:r>
              <a:rPr lang="en-US" sz="800">
                <a:solidFill>
                  <a:srgbClr val="CCCCCC"/>
                </a:solidFill>
                <a:latin typeface="Consolas"/>
              </a:rPr>
              <a:t> </a:t>
            </a:r>
            <a:r>
              <a:rPr lang="en-US" sz="800" err="1">
                <a:solidFill>
                  <a:srgbClr val="9CDCFE"/>
                </a:solidFill>
                <a:latin typeface="Consolas"/>
              </a:rPr>
              <a:t>includeDate</a:t>
            </a:r>
            <a:endParaRPr lang="en-US" sz="800" err="1"/>
          </a:p>
          <a:p>
            <a:pPr indent="0">
              <a:lnSpc>
                <a:spcPct val="100000"/>
              </a:lnSpc>
              <a:spcBef>
                <a:spcPts val="0"/>
              </a:spcBef>
              <a:buNone/>
            </a:pPr>
            <a:r>
              <a:rPr lang="en-US" sz="800">
                <a:solidFill>
                  <a:srgbClr val="CCCCCC"/>
                </a:solidFill>
                <a:latin typeface="Consolas"/>
              </a:rPr>
              <a:t>                </a:t>
            </a:r>
            <a:r>
              <a:rPr lang="en-US" sz="800">
                <a:solidFill>
                  <a:srgbClr val="D4D4D4"/>
                </a:solidFill>
                <a:latin typeface="Consolas"/>
              </a:rPr>
              <a:t>?</a:t>
            </a:r>
            <a:r>
              <a:rPr lang="en-US" sz="800">
                <a:solidFill>
                  <a:srgbClr val="CCCCCC"/>
                </a:solidFill>
                <a:latin typeface="Consolas"/>
              </a:rPr>
              <a:t> </a:t>
            </a:r>
            <a:r>
              <a:rPr lang="en-US" sz="800">
                <a:solidFill>
                  <a:srgbClr val="CE9178"/>
                </a:solidFill>
                <a:latin typeface="Consolas"/>
              </a:rPr>
              <a:t>`We threw it in the oven at </a:t>
            </a:r>
            <a:r>
              <a:rPr lang="en-US" sz="800">
                <a:solidFill>
                  <a:srgbClr val="569CD6"/>
                </a:solidFill>
                <a:latin typeface="Consolas"/>
              </a:rPr>
              <a:t>${new</a:t>
            </a:r>
            <a:r>
              <a:rPr lang="en-US" sz="800">
                <a:solidFill>
                  <a:srgbClr val="D4D4D4"/>
                </a:solidFill>
                <a:latin typeface="Consolas"/>
              </a:rPr>
              <a:t> </a:t>
            </a:r>
            <a:r>
              <a:rPr lang="en-US" sz="800">
                <a:solidFill>
                  <a:srgbClr val="4EC9B0"/>
                </a:solidFill>
                <a:latin typeface="Consolas"/>
              </a:rPr>
              <a:t>Date</a:t>
            </a:r>
            <a:r>
              <a:rPr lang="en-US" sz="800">
                <a:solidFill>
                  <a:srgbClr val="D4D4D4"/>
                </a:solidFill>
                <a:latin typeface="Consolas"/>
              </a:rPr>
              <a:t>().</a:t>
            </a:r>
            <a:r>
              <a:rPr lang="en-US" sz="800" err="1">
                <a:solidFill>
                  <a:srgbClr val="DCDCAA"/>
                </a:solidFill>
                <a:latin typeface="Consolas"/>
              </a:rPr>
              <a:t>toISOString</a:t>
            </a:r>
            <a:r>
              <a:rPr lang="en-US" sz="800">
                <a:solidFill>
                  <a:srgbClr val="D4D4D4"/>
                </a:solidFill>
                <a:latin typeface="Consolas"/>
              </a:rPr>
              <a:t>()</a:t>
            </a:r>
            <a:r>
              <a:rPr lang="en-US" sz="800">
                <a:solidFill>
                  <a:srgbClr val="569CD6"/>
                </a:solidFill>
                <a:latin typeface="Consolas"/>
              </a:rPr>
              <a:t>}</a:t>
            </a:r>
            <a:r>
              <a:rPr lang="en-US" sz="800">
                <a:solidFill>
                  <a:srgbClr val="CE9178"/>
                </a:solidFill>
                <a:latin typeface="Consolas"/>
              </a:rPr>
              <a:t>`</a:t>
            </a:r>
            <a:endParaRPr lang="en-US" sz="800"/>
          </a:p>
          <a:p>
            <a:pPr indent="0">
              <a:lnSpc>
                <a:spcPct val="100000"/>
              </a:lnSpc>
              <a:spcBef>
                <a:spcPts val="0"/>
              </a:spcBef>
              <a:buNone/>
            </a:pPr>
            <a:r>
              <a:rPr lang="en-US" sz="800">
                <a:solidFill>
                  <a:srgbClr val="CCCCCC"/>
                </a:solidFill>
                <a:latin typeface="Consolas"/>
              </a:rPr>
              <a:t>                </a:t>
            </a:r>
            <a:r>
              <a:rPr lang="en-US" sz="800">
                <a:solidFill>
                  <a:srgbClr val="D4D4D4"/>
                </a:solidFill>
                <a:latin typeface="Consolas"/>
              </a:rPr>
              <a:t>:</a:t>
            </a:r>
            <a:r>
              <a:rPr lang="en-US" sz="800">
                <a:solidFill>
                  <a:srgbClr val="CCCCCC"/>
                </a:solidFill>
                <a:latin typeface="Consolas"/>
              </a:rPr>
              <a:t> </a:t>
            </a:r>
            <a:r>
              <a:rPr lang="en-US" sz="800">
                <a:solidFill>
                  <a:srgbClr val="CE9178"/>
                </a:solidFill>
                <a:latin typeface="Consolas"/>
              </a:rPr>
              <a:t>''</a:t>
            </a:r>
            <a:endParaRPr lang="en-US" sz="800"/>
          </a:p>
          <a:p>
            <a:pPr indent="0">
              <a:lnSpc>
                <a:spcPct val="100000"/>
              </a:lnSpc>
              <a:spcBef>
                <a:spcPts val="0"/>
              </a:spcBef>
              <a:buNone/>
            </a:pP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    }</a:t>
            </a:r>
            <a:endParaRPr lang="en-US" sz="800"/>
          </a:p>
          <a:p>
            <a:pPr indent="0">
              <a:lnSpc>
                <a:spcPct val="100000"/>
              </a:lnSpc>
              <a:spcBef>
                <a:spcPts val="0"/>
              </a:spcBef>
              <a:buNone/>
            </a:pPr>
            <a:r>
              <a:rPr lang="en-US" sz="800">
                <a:solidFill>
                  <a:srgbClr val="CCCCCC"/>
                </a:solidFill>
                <a:latin typeface="Consolas"/>
              </a:rPr>
              <a:t>}</a:t>
            </a:r>
            <a:br>
              <a:rPr lang="en-US"/>
            </a:br>
            <a:endParaRPr lang="en-US" sz="800"/>
          </a:p>
          <a:p>
            <a:pPr indent="0">
              <a:lnSpc>
                <a:spcPct val="100000"/>
              </a:lnSpc>
              <a:spcBef>
                <a:spcPts val="0"/>
              </a:spcBef>
              <a:buNone/>
            </a:pPr>
            <a:r>
              <a:rPr lang="en-US" sz="800" err="1">
                <a:solidFill>
                  <a:srgbClr val="4EC9B0"/>
                </a:solidFill>
                <a:latin typeface="Consolas"/>
              </a:rPr>
              <a:t>PizzaMaker</a:t>
            </a:r>
            <a:r>
              <a:rPr lang="en-US" sz="800" err="1">
                <a:solidFill>
                  <a:srgbClr val="CCCCCC"/>
                </a:solidFill>
                <a:latin typeface="Consolas"/>
              </a:rPr>
              <a:t>.</a:t>
            </a:r>
            <a:r>
              <a:rPr lang="en-US" sz="800" err="1">
                <a:solidFill>
                  <a:srgbClr val="DCDCAA"/>
                </a:solidFill>
                <a:latin typeface="Consolas"/>
              </a:rPr>
              <a:t>preparePizza</a:t>
            </a:r>
            <a:r>
              <a:rPr lang="en-US" sz="800">
                <a:solidFill>
                  <a:srgbClr val="CCCCCC"/>
                </a:solidFill>
                <a:latin typeface="Consolas"/>
              </a:rPr>
              <a:t>(</a:t>
            </a:r>
            <a:r>
              <a:rPr lang="en-US" sz="800">
                <a:solidFill>
                  <a:srgbClr val="CE9178"/>
                </a:solidFill>
                <a:latin typeface="Consolas"/>
              </a:rPr>
              <a:t>'Adam'</a:t>
            </a:r>
            <a:r>
              <a:rPr lang="en-US" sz="800">
                <a:solidFill>
                  <a:srgbClr val="CCCCCC"/>
                </a:solidFill>
                <a:latin typeface="Consolas"/>
              </a:rPr>
              <a:t>); </a:t>
            </a:r>
            <a:r>
              <a:rPr lang="en-US" sz="800">
                <a:solidFill>
                  <a:srgbClr val="6A9955"/>
                </a:solidFill>
                <a:latin typeface="Consolas"/>
              </a:rPr>
              <a:t>// Preparing a new pizza for you, Adam!</a:t>
            </a:r>
            <a:endParaRPr lang="en-US" sz="800"/>
          </a:p>
          <a:p>
            <a:pPr indent="0">
              <a:lnSpc>
                <a:spcPct val="100000"/>
              </a:lnSpc>
              <a:spcBef>
                <a:spcPts val="0"/>
              </a:spcBef>
              <a:buNone/>
            </a:pPr>
            <a:r>
              <a:rPr lang="en-US" sz="800" err="1">
                <a:solidFill>
                  <a:srgbClr val="4EC9B0"/>
                </a:solidFill>
                <a:latin typeface="Consolas"/>
              </a:rPr>
              <a:t>PizzaMaker</a:t>
            </a:r>
            <a:r>
              <a:rPr lang="en-US" sz="800" err="1">
                <a:solidFill>
                  <a:srgbClr val="CCCCCC"/>
                </a:solidFill>
                <a:latin typeface="Consolas"/>
              </a:rPr>
              <a:t>.</a:t>
            </a:r>
            <a:r>
              <a:rPr lang="en-US" sz="800" err="1">
                <a:solidFill>
                  <a:srgbClr val="DCDCAA"/>
                </a:solidFill>
                <a:latin typeface="Consolas"/>
              </a:rPr>
              <a:t>preparePizza</a:t>
            </a:r>
            <a:r>
              <a:rPr lang="en-US" sz="800">
                <a:solidFill>
                  <a:srgbClr val="CCCCCC"/>
                </a:solidFill>
                <a:latin typeface="Consolas"/>
              </a:rPr>
              <a:t>(</a:t>
            </a:r>
            <a:r>
              <a:rPr lang="en-US" sz="800">
                <a:solidFill>
                  <a:srgbClr val="CE9178"/>
                </a:solidFill>
                <a:latin typeface="Consolas"/>
              </a:rPr>
              <a:t>'Adam'</a:t>
            </a:r>
            <a:r>
              <a:rPr lang="en-US" sz="800">
                <a:solidFill>
                  <a:srgbClr val="CCCCCC"/>
                </a:solidFill>
                <a:latin typeface="Consolas"/>
              </a:rPr>
              <a:t>, </a:t>
            </a:r>
            <a:r>
              <a:rPr lang="en-US" sz="800">
                <a:solidFill>
                  <a:srgbClr val="569CD6"/>
                </a:solidFill>
                <a:latin typeface="Consolas"/>
              </a:rPr>
              <a:t>true</a:t>
            </a:r>
            <a:r>
              <a:rPr lang="en-US" sz="800">
                <a:solidFill>
                  <a:srgbClr val="CCCCCC"/>
                </a:solidFill>
                <a:latin typeface="Consolas"/>
              </a:rPr>
              <a:t>); </a:t>
            </a:r>
            <a:r>
              <a:rPr lang="en-US" sz="800">
                <a:solidFill>
                  <a:srgbClr val="6A9955"/>
                </a:solidFill>
                <a:latin typeface="Consolas"/>
              </a:rPr>
              <a:t>// Preparing a new pizza for you, Adam! We threw it in the oven at 2019-07-28T15:00:00.000Z</a:t>
            </a:r>
            <a:endParaRPr lang="en-US" sz="800">
              <a:solidFill>
                <a:srgbClr val="FFFFFF"/>
              </a:solidFill>
              <a:latin typeface="Corbel"/>
            </a:endParaRPr>
          </a:p>
        </p:txBody>
      </p:sp>
      <p:pic>
        <p:nvPicPr>
          <p:cNvPr id="6" name="Picture 5" descr="A white letter on a black background&#10;&#10;Description automatically generated">
            <a:extLst>
              <a:ext uri="{FF2B5EF4-FFF2-40B4-BE49-F238E27FC236}">
                <a16:creationId xmlns:a16="http://schemas.microsoft.com/office/drawing/2014/main" id="{CE241867-D4E9-B5E5-A28F-01DE8A6EF594}"/>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14636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58E40-250B-EFA5-EB18-9FA455EB7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5BF1A0-D7A7-85DE-9969-DFAD267B48F6}"/>
              </a:ext>
            </a:extLst>
          </p:cNvPr>
          <p:cNvSpPr>
            <a:spLocks noGrp="1"/>
          </p:cNvSpPr>
          <p:nvPr>
            <p:ph type="title"/>
          </p:nvPr>
        </p:nvSpPr>
        <p:spPr/>
        <p:txBody>
          <a:bodyPr/>
          <a:lstStyle/>
          <a:p>
            <a:r>
              <a:rPr lang="en-US"/>
              <a:t>L – </a:t>
            </a:r>
            <a:r>
              <a:rPr lang="en-US" err="1"/>
              <a:t>Liskov</a:t>
            </a:r>
            <a:r>
              <a:rPr lang="en-US"/>
              <a:t> Substitution Principle</a:t>
            </a:r>
          </a:p>
        </p:txBody>
      </p:sp>
      <p:sp>
        <p:nvSpPr>
          <p:cNvPr id="3" name="Text Placeholder 2">
            <a:extLst>
              <a:ext uri="{FF2B5EF4-FFF2-40B4-BE49-F238E27FC236}">
                <a16:creationId xmlns:a16="http://schemas.microsoft.com/office/drawing/2014/main" id="{DC0AA66E-5D48-773E-5920-28060624163A}"/>
              </a:ext>
            </a:extLst>
          </p:cNvPr>
          <p:cNvSpPr>
            <a:spLocks noGrp="1"/>
          </p:cNvSpPr>
          <p:nvPr>
            <p:ph type="body" idx="1"/>
          </p:nvPr>
        </p:nvSpPr>
        <p:spPr>
          <a:xfrm>
            <a:off x="344528" y="1716308"/>
            <a:ext cx="4644895" cy="775013"/>
          </a:xfrm>
        </p:spPr>
        <p:txBody>
          <a:bodyPr>
            <a:normAutofit fontScale="62500" lnSpcReduction="20000"/>
          </a:bodyPr>
          <a:lstStyle/>
          <a:p>
            <a:r>
              <a:rPr lang="en-US"/>
              <a:t>"</a:t>
            </a:r>
            <a:r>
              <a:rPr lang="en-US">
                <a:ea typeface="+mn-lt"/>
                <a:cs typeface="+mn-lt"/>
              </a:rPr>
              <a:t>Objects of a base class (or interface) should be able to be replaced with objects of a subclass (or parallelly inheritor) without affecting the correctness of the program</a:t>
            </a:r>
            <a:r>
              <a:rPr lang="en-US"/>
              <a:t>"</a:t>
            </a:r>
            <a:endParaRPr lang="en-US" sz="1400"/>
          </a:p>
        </p:txBody>
      </p:sp>
      <p:sp>
        <p:nvSpPr>
          <p:cNvPr id="16" name="TextBox 15">
            <a:extLst>
              <a:ext uri="{FF2B5EF4-FFF2-40B4-BE49-F238E27FC236}">
                <a16:creationId xmlns:a16="http://schemas.microsoft.com/office/drawing/2014/main" id="{72263C1E-E3AF-D3F1-6144-CC3FA6345B69}"/>
              </a:ext>
            </a:extLst>
          </p:cNvPr>
          <p:cNvSpPr txBox="1"/>
          <p:nvPr/>
        </p:nvSpPr>
        <p:spPr>
          <a:xfrm>
            <a:off x="396034" y="3426844"/>
            <a:ext cx="3816822" cy="14219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2400"/>
              <a:t>Objects correctly respecting substitutability will always protect the correctness of application consumers.</a:t>
            </a:r>
            <a:endParaRPr lang="en-US"/>
          </a:p>
        </p:txBody>
      </p:sp>
      <p:sp>
        <p:nvSpPr>
          <p:cNvPr id="4" name="Content Placeholder 3">
            <a:extLst>
              <a:ext uri="{FF2B5EF4-FFF2-40B4-BE49-F238E27FC236}">
                <a16:creationId xmlns:a16="http://schemas.microsoft.com/office/drawing/2014/main" id="{42A9684B-B074-E76C-3EA3-6C90C5598655}"/>
              </a:ext>
            </a:extLst>
          </p:cNvPr>
          <p:cNvSpPr>
            <a:spLocks noGrp="1"/>
          </p:cNvSpPr>
          <p:nvPr>
            <p:ph sz="half" idx="2"/>
          </p:nvPr>
        </p:nvSpPr>
        <p:spPr>
          <a:xfrm>
            <a:off x="5121143" y="1680737"/>
            <a:ext cx="6895965" cy="4979460"/>
          </a:xfrm>
          <a:solidFill>
            <a:schemeClr val="bg1">
              <a:lumMod val="85000"/>
              <a:lumOff val="15000"/>
            </a:schemeClr>
          </a:solidFill>
        </p:spPr>
        <p:txBody>
          <a:bodyPr vert="horz" lIns="91440" tIns="45720" rIns="91440" bIns="45720" rtlCol="0" anchor="t">
            <a:noAutofit/>
          </a:bodyPr>
          <a:lstStyle/>
          <a:p>
            <a:pPr indent="0">
              <a:lnSpc>
                <a:spcPct val="100000"/>
              </a:lnSpc>
              <a:spcBef>
                <a:spcPts val="0"/>
              </a:spcBef>
              <a:buNone/>
            </a:pPr>
            <a:r>
              <a:rPr lang="en-US" sz="900">
                <a:solidFill>
                  <a:srgbClr val="569CD6"/>
                </a:solidFill>
                <a:latin typeface="Consolas"/>
              </a:rPr>
              <a:t>interface</a:t>
            </a:r>
            <a:r>
              <a:rPr lang="en-US" sz="900">
                <a:solidFill>
                  <a:srgbClr val="CCCCCC"/>
                </a:solidFill>
                <a:latin typeface="Consolas"/>
              </a:rPr>
              <a:t> </a:t>
            </a:r>
            <a:r>
              <a:rPr lang="en-US" sz="900" err="1">
                <a:solidFill>
                  <a:srgbClr val="4EC9B0"/>
                </a:solidFill>
                <a:latin typeface="Consolas"/>
              </a:rPr>
              <a:t>IPizza</a:t>
            </a:r>
            <a:r>
              <a:rPr lang="en-US" sz="900">
                <a:solidFill>
                  <a:srgbClr val="CCCCCC"/>
                </a:solidFill>
                <a:latin typeface="Consolas"/>
              </a:rPr>
              <a:t> { </a:t>
            </a:r>
            <a:endParaRPr lang="en-US" sz="900"/>
          </a:p>
          <a:p>
            <a:pPr indent="0">
              <a:lnSpc>
                <a:spcPct val="100000"/>
              </a:lnSpc>
              <a:spcBef>
                <a:spcPts val="0"/>
              </a:spcBef>
              <a:buNone/>
            </a:pPr>
            <a:r>
              <a:rPr lang="en-US" sz="900">
                <a:solidFill>
                  <a:srgbClr val="CCCCCC"/>
                </a:solidFill>
                <a:latin typeface="Consolas"/>
              </a:rPr>
              <a:t>    </a:t>
            </a:r>
            <a:r>
              <a:rPr lang="en-US" sz="900">
                <a:solidFill>
                  <a:srgbClr val="9CDCFE"/>
                </a:solidFill>
                <a:latin typeface="Consolas"/>
              </a:rPr>
              <a:t>name</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a:t>
            </a:r>
            <a:endParaRPr lang="en-US" sz="900"/>
          </a:p>
          <a:p>
            <a:pPr indent="0">
              <a:lnSpc>
                <a:spcPct val="100000"/>
              </a:lnSpc>
              <a:spcBef>
                <a:spcPts val="0"/>
              </a:spcBef>
              <a:buNone/>
            </a:pPr>
            <a:r>
              <a:rPr lang="en-US" sz="900">
                <a:solidFill>
                  <a:srgbClr val="CCCCCC"/>
                </a:solidFill>
                <a:latin typeface="Consolas"/>
              </a:rPr>
              <a:t>    </a:t>
            </a:r>
            <a:r>
              <a:rPr lang="en-US" sz="900">
                <a:solidFill>
                  <a:srgbClr val="9CDCFE"/>
                </a:solidFill>
                <a:latin typeface="Consolas"/>
              </a:rPr>
              <a:t>toppings</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a:t>
            </a:r>
          </a:p>
          <a:p>
            <a:pPr indent="0">
              <a:lnSpc>
                <a:spcPct val="100000"/>
              </a:lnSpc>
              <a:spcBef>
                <a:spcPts val="0"/>
              </a:spcBef>
              <a:buNone/>
            </a:pPr>
            <a:endParaRPr lang="en-US" sz="900">
              <a:solidFill>
                <a:srgbClr val="CCCCCC"/>
              </a:solidFill>
              <a:latin typeface="Consolas"/>
            </a:endParaRPr>
          </a:p>
          <a:p>
            <a:pPr indent="0">
              <a:lnSpc>
                <a:spcPct val="100000"/>
              </a:lnSpc>
              <a:spcBef>
                <a:spcPts val="0"/>
              </a:spcBef>
              <a:buNone/>
            </a:pPr>
            <a:r>
              <a:rPr lang="en-US" sz="900">
                <a:solidFill>
                  <a:srgbClr val="CCCCCC"/>
                </a:solidFill>
                <a:latin typeface="Consolas"/>
              </a:rPr>
              <a:t>    </a:t>
            </a:r>
            <a:r>
              <a:rPr lang="en-US" sz="900" err="1">
                <a:solidFill>
                  <a:srgbClr val="DCDCAA"/>
                </a:solidFill>
                <a:latin typeface="Consolas"/>
              </a:rPr>
              <a:t>preparePizza</a:t>
            </a:r>
            <a:r>
              <a:rPr lang="en-US" sz="900">
                <a:solidFill>
                  <a:srgbClr val="CCCCCC"/>
                </a:solidFill>
                <a:latin typeface="Consolas"/>
              </a:rPr>
              <a:t>(</a:t>
            </a:r>
            <a:r>
              <a:rPr lang="en-US" sz="900">
                <a:solidFill>
                  <a:srgbClr val="9CDCFE"/>
                </a:solidFill>
                <a:latin typeface="Consolas"/>
              </a:rPr>
              <a:t>name</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 </a:t>
            </a:r>
            <a:r>
              <a:rPr lang="en-US" sz="900" err="1">
                <a:solidFill>
                  <a:srgbClr val="9CDCFE"/>
                </a:solidFill>
                <a:latin typeface="Consolas"/>
              </a:rPr>
              <a:t>includeDate</a:t>
            </a:r>
            <a:r>
              <a:rPr lang="en-US" sz="900">
                <a:solidFill>
                  <a:srgbClr val="D4D4D4"/>
                </a:solidFill>
                <a:latin typeface="Consolas"/>
              </a:rPr>
              <a:t>?:</a:t>
            </a:r>
            <a:r>
              <a:rPr lang="en-US" sz="900">
                <a:solidFill>
                  <a:srgbClr val="CCCCCC"/>
                </a:solidFill>
                <a:latin typeface="Consolas"/>
              </a:rPr>
              <a:t> </a:t>
            </a:r>
            <a:r>
              <a:rPr lang="en-US" sz="900" err="1">
                <a:solidFill>
                  <a:srgbClr val="4EC9B0"/>
                </a:solidFill>
                <a:latin typeface="Consolas"/>
              </a:rPr>
              <a:t>boolean</a:t>
            </a:r>
            <a:r>
              <a:rPr lang="en-US" sz="900">
                <a:solidFill>
                  <a:srgbClr val="CCCCCC"/>
                </a:solidFill>
                <a:latin typeface="Consolas"/>
              </a:rPr>
              <a:t>)</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void</a:t>
            </a:r>
            <a:r>
              <a:rPr lang="en-US" sz="900">
                <a:solidFill>
                  <a:srgbClr val="CCCCCC"/>
                </a:solidFill>
                <a:latin typeface="Consolas"/>
              </a:rPr>
              <a:t>;</a:t>
            </a:r>
            <a:endParaRPr lang="en-US" sz="900"/>
          </a:p>
          <a:p>
            <a:pPr indent="0">
              <a:lnSpc>
                <a:spcPct val="100000"/>
              </a:lnSpc>
              <a:spcBef>
                <a:spcPts val="0"/>
              </a:spcBef>
              <a:buNone/>
            </a:pPr>
            <a:r>
              <a:rPr lang="en-US" sz="900">
                <a:solidFill>
                  <a:srgbClr val="CCCCCC"/>
                </a:solidFill>
                <a:latin typeface="Consolas"/>
              </a:rPr>
              <a:t>}</a:t>
            </a:r>
          </a:p>
          <a:p>
            <a:pPr indent="0">
              <a:lnSpc>
                <a:spcPct val="100000"/>
              </a:lnSpc>
              <a:spcBef>
                <a:spcPts val="0"/>
              </a:spcBef>
              <a:buNone/>
            </a:pPr>
            <a:endParaRPr lang="en-US" sz="900">
              <a:solidFill>
                <a:srgbClr val="CCCCCC"/>
              </a:solidFill>
              <a:latin typeface="Consolas"/>
            </a:endParaRPr>
          </a:p>
          <a:p>
            <a:pPr indent="0">
              <a:lnSpc>
                <a:spcPct val="100000"/>
              </a:lnSpc>
              <a:spcBef>
                <a:spcPts val="0"/>
              </a:spcBef>
              <a:buNone/>
            </a:pPr>
            <a:r>
              <a:rPr lang="en-US" sz="900">
                <a:solidFill>
                  <a:srgbClr val="6A9955"/>
                </a:solidFill>
                <a:latin typeface="Consolas"/>
              </a:rPr>
              <a:t>// concrete implementations of </a:t>
            </a:r>
            <a:r>
              <a:rPr lang="en-US" sz="900" err="1">
                <a:solidFill>
                  <a:srgbClr val="6A9955"/>
                </a:solidFill>
                <a:latin typeface="Consolas"/>
              </a:rPr>
              <a:t>IPizza</a:t>
            </a:r>
            <a:endParaRPr lang="en-US" sz="900"/>
          </a:p>
          <a:p>
            <a:pPr indent="0">
              <a:lnSpc>
                <a:spcPct val="100000"/>
              </a:lnSpc>
              <a:spcBef>
                <a:spcPts val="0"/>
              </a:spcBef>
              <a:buNone/>
            </a:pPr>
            <a:r>
              <a:rPr lang="en-US" sz="900">
                <a:solidFill>
                  <a:srgbClr val="569CD6"/>
                </a:solidFill>
                <a:latin typeface="Consolas"/>
              </a:rPr>
              <a:t>class</a:t>
            </a:r>
            <a:r>
              <a:rPr lang="en-US" sz="900">
                <a:solidFill>
                  <a:srgbClr val="CCCCCC"/>
                </a:solidFill>
                <a:latin typeface="Consolas"/>
              </a:rPr>
              <a:t> </a:t>
            </a:r>
            <a:r>
              <a:rPr lang="en-US" sz="900" err="1">
                <a:solidFill>
                  <a:srgbClr val="4EC9B0"/>
                </a:solidFill>
                <a:latin typeface="Consolas"/>
              </a:rPr>
              <a:t>DeepDishPizza</a:t>
            </a:r>
            <a:r>
              <a:rPr lang="en-US" sz="900">
                <a:solidFill>
                  <a:srgbClr val="CCCCCC"/>
                </a:solidFill>
                <a:latin typeface="Consolas"/>
              </a:rPr>
              <a:t> </a:t>
            </a:r>
            <a:r>
              <a:rPr lang="en-US" sz="900">
                <a:solidFill>
                  <a:srgbClr val="569CD6"/>
                </a:solidFill>
                <a:latin typeface="Consolas"/>
              </a:rPr>
              <a:t>implements</a:t>
            </a:r>
            <a:r>
              <a:rPr lang="en-US" sz="900">
                <a:solidFill>
                  <a:srgbClr val="CCCCCC"/>
                </a:solidFill>
                <a:latin typeface="Consolas"/>
              </a:rPr>
              <a:t> </a:t>
            </a:r>
            <a:r>
              <a:rPr lang="en-US" sz="900" err="1">
                <a:solidFill>
                  <a:srgbClr val="4EC9B0"/>
                </a:solidFill>
                <a:latin typeface="Consolas"/>
              </a:rPr>
              <a:t>IPizza</a:t>
            </a: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    </a:t>
            </a:r>
            <a:r>
              <a:rPr lang="en-US" sz="900">
                <a:solidFill>
                  <a:srgbClr val="569CD6"/>
                </a:solidFill>
                <a:latin typeface="Consolas"/>
              </a:rPr>
              <a:t>constructor</a:t>
            </a:r>
            <a:r>
              <a:rPr lang="en-US" sz="900">
                <a:solidFill>
                  <a:srgbClr val="CCCCCC"/>
                </a:solidFill>
                <a:latin typeface="Consolas"/>
              </a:rPr>
              <a:t>(</a:t>
            </a:r>
            <a:r>
              <a:rPr lang="en-US" sz="900">
                <a:solidFill>
                  <a:srgbClr val="569CD6"/>
                </a:solidFill>
                <a:latin typeface="Consolas"/>
              </a:rPr>
              <a:t>public</a:t>
            </a:r>
            <a:r>
              <a:rPr lang="en-US" sz="900">
                <a:solidFill>
                  <a:srgbClr val="CCCCCC"/>
                </a:solidFill>
                <a:latin typeface="Consolas"/>
              </a:rPr>
              <a:t> </a:t>
            </a:r>
            <a:r>
              <a:rPr lang="en-US" sz="900">
                <a:solidFill>
                  <a:srgbClr val="9CDCFE"/>
                </a:solidFill>
                <a:latin typeface="Consolas"/>
              </a:rPr>
              <a:t>name</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 </a:t>
            </a:r>
            <a:r>
              <a:rPr lang="en-US" sz="900">
                <a:solidFill>
                  <a:srgbClr val="569CD6"/>
                </a:solidFill>
                <a:latin typeface="Consolas"/>
              </a:rPr>
              <a:t>public</a:t>
            </a:r>
            <a:r>
              <a:rPr lang="en-US" sz="900">
                <a:solidFill>
                  <a:srgbClr val="CCCCCC"/>
                </a:solidFill>
                <a:latin typeface="Consolas"/>
              </a:rPr>
              <a:t> </a:t>
            </a:r>
            <a:r>
              <a:rPr lang="en-US" sz="900">
                <a:solidFill>
                  <a:srgbClr val="9CDCFE"/>
                </a:solidFill>
                <a:latin typeface="Consolas"/>
              </a:rPr>
              <a:t>toppings</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 { }</a:t>
            </a:r>
            <a:endParaRPr lang="en-US" sz="900"/>
          </a:p>
          <a:p>
            <a:pPr indent="0">
              <a:lnSpc>
                <a:spcPct val="100000"/>
              </a:lnSpc>
              <a:spcBef>
                <a:spcPts val="0"/>
              </a:spcBef>
              <a:buNone/>
            </a:pPr>
            <a:r>
              <a:rPr lang="en-US" sz="900">
                <a:solidFill>
                  <a:srgbClr val="CCCCCC"/>
                </a:solidFill>
                <a:latin typeface="Consolas"/>
              </a:rPr>
              <a:t>    </a:t>
            </a:r>
            <a:r>
              <a:rPr lang="en-US" sz="900" err="1">
                <a:solidFill>
                  <a:srgbClr val="DCDCAA"/>
                </a:solidFill>
                <a:latin typeface="Consolas"/>
              </a:rPr>
              <a:t>preparePizza</a:t>
            </a:r>
            <a:r>
              <a:rPr lang="en-US" sz="900">
                <a:solidFill>
                  <a:srgbClr val="CCCCCC"/>
                </a:solidFill>
                <a:latin typeface="Consolas"/>
              </a:rPr>
              <a:t>(</a:t>
            </a:r>
            <a:r>
              <a:rPr lang="en-US" sz="900">
                <a:solidFill>
                  <a:srgbClr val="9CDCFE"/>
                </a:solidFill>
                <a:latin typeface="Consolas"/>
              </a:rPr>
              <a:t>name</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 </a:t>
            </a:r>
            <a:r>
              <a:rPr lang="en-US" sz="900" err="1">
                <a:solidFill>
                  <a:srgbClr val="9CDCFE"/>
                </a:solidFill>
                <a:latin typeface="Consolas"/>
              </a:rPr>
              <a:t>includeDate</a:t>
            </a:r>
            <a:r>
              <a:rPr lang="en-US" sz="900">
                <a:solidFill>
                  <a:srgbClr val="D4D4D4"/>
                </a:solidFill>
                <a:latin typeface="Consolas"/>
              </a:rPr>
              <a:t>:</a:t>
            </a:r>
            <a:r>
              <a:rPr lang="en-US" sz="900">
                <a:solidFill>
                  <a:srgbClr val="CCCCCC"/>
                </a:solidFill>
                <a:latin typeface="Consolas"/>
              </a:rPr>
              <a:t> </a:t>
            </a:r>
            <a:r>
              <a:rPr lang="en-US" sz="900" err="1">
                <a:solidFill>
                  <a:srgbClr val="4EC9B0"/>
                </a:solidFill>
                <a:latin typeface="Consolas"/>
              </a:rPr>
              <a:t>boolean</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569CD6"/>
                </a:solidFill>
                <a:latin typeface="Consolas"/>
              </a:rPr>
              <a:t>false</a:t>
            </a:r>
            <a:r>
              <a:rPr lang="en-US" sz="900">
                <a:solidFill>
                  <a:srgbClr val="CCCCCC"/>
                </a:solidFill>
                <a:latin typeface="Consolas"/>
              </a:rPr>
              <a:t>)</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void</a:t>
            </a: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        </a:t>
            </a:r>
            <a:r>
              <a:rPr lang="en-US" sz="900">
                <a:solidFill>
                  <a:srgbClr val="6A9955"/>
                </a:solidFill>
                <a:latin typeface="Consolas"/>
              </a:rPr>
              <a:t>// do something specific to deep dish pizza</a:t>
            </a:r>
            <a:endParaRPr lang="en-US" sz="900"/>
          </a:p>
          <a:p>
            <a:pPr indent="0">
              <a:lnSpc>
                <a:spcPct val="100000"/>
              </a:lnSpc>
              <a:spcBef>
                <a:spcPts val="0"/>
              </a:spcBef>
              <a:buNone/>
            </a:pPr>
            <a:r>
              <a:rPr lang="en-US" sz="900">
                <a:solidFill>
                  <a:srgbClr val="CCCCCC"/>
                </a:solidFill>
                <a:latin typeface="Consolas"/>
              </a:rPr>
              <a:t>        </a:t>
            </a:r>
            <a:r>
              <a:rPr lang="en-US" sz="900">
                <a:solidFill>
                  <a:srgbClr val="9CDCFE"/>
                </a:solidFill>
                <a:latin typeface="Consolas"/>
              </a:rPr>
              <a:t>console</a:t>
            </a:r>
            <a:r>
              <a:rPr lang="en-US" sz="900">
                <a:solidFill>
                  <a:srgbClr val="CCCCCC"/>
                </a:solidFill>
                <a:latin typeface="Consolas"/>
              </a:rPr>
              <a:t>.</a:t>
            </a:r>
            <a:r>
              <a:rPr lang="en-US" sz="900">
                <a:solidFill>
                  <a:srgbClr val="DCDCAA"/>
                </a:solidFill>
                <a:latin typeface="Consolas"/>
              </a:rPr>
              <a:t>log</a:t>
            </a:r>
            <a:r>
              <a:rPr lang="en-US" sz="900">
                <a:solidFill>
                  <a:srgbClr val="CCCCCC"/>
                </a:solidFill>
                <a:latin typeface="Consolas"/>
              </a:rPr>
              <a:t>(</a:t>
            </a:r>
            <a:r>
              <a:rPr lang="en-US" sz="900">
                <a:solidFill>
                  <a:srgbClr val="CE9178"/>
                </a:solidFill>
                <a:latin typeface="Consolas"/>
              </a:rPr>
              <a:t>`This is a deep dish pizza!`</a:t>
            </a:r>
            <a:r>
              <a:rPr lang="en-US" sz="900">
                <a:solidFill>
                  <a:srgbClr val="CCCCCC"/>
                </a:solidFill>
                <a:latin typeface="Consolas"/>
              </a:rPr>
              <a:t>);</a:t>
            </a:r>
            <a:endParaRPr lang="en-US" sz="900"/>
          </a:p>
          <a:p>
            <a:pPr indent="0">
              <a:lnSpc>
                <a:spcPct val="100000"/>
              </a:lnSpc>
              <a:spcBef>
                <a:spcPts val="0"/>
              </a:spcBef>
              <a:buNone/>
            </a:pPr>
            <a:r>
              <a:rPr lang="en-US" sz="900">
                <a:solidFill>
                  <a:srgbClr val="CCCCCC"/>
                </a:solidFill>
                <a:latin typeface="Consolas"/>
              </a:rPr>
              <a:t>        </a:t>
            </a:r>
            <a:r>
              <a:rPr lang="en-US" sz="900">
                <a:solidFill>
                  <a:srgbClr val="9CDCFE"/>
                </a:solidFill>
                <a:latin typeface="Consolas"/>
              </a:rPr>
              <a:t>console</a:t>
            </a:r>
            <a:r>
              <a:rPr lang="en-US" sz="900">
                <a:solidFill>
                  <a:srgbClr val="CCCCCC"/>
                </a:solidFill>
                <a:latin typeface="Consolas"/>
              </a:rPr>
              <a:t>.</a:t>
            </a:r>
            <a:r>
              <a:rPr lang="en-US" sz="900">
                <a:solidFill>
                  <a:srgbClr val="DCDCAA"/>
                </a:solidFill>
                <a:latin typeface="Consolas"/>
              </a:rPr>
              <a:t>log</a:t>
            </a:r>
            <a:r>
              <a:rPr lang="en-US" sz="900">
                <a:solidFill>
                  <a:srgbClr val="CCCCCC"/>
                </a:solidFill>
                <a:latin typeface="Consolas"/>
              </a:rPr>
              <a:t>(</a:t>
            </a:r>
            <a:r>
              <a:rPr lang="en-US" sz="900">
                <a:solidFill>
                  <a:srgbClr val="CE9178"/>
                </a:solidFill>
                <a:latin typeface="Consolas"/>
              </a:rPr>
              <a:t>`Preparing </a:t>
            </a:r>
            <a:r>
              <a:rPr lang="en-US" sz="900">
                <a:solidFill>
                  <a:srgbClr val="569CD6"/>
                </a:solidFill>
                <a:latin typeface="Consolas"/>
              </a:rPr>
              <a:t>${this</a:t>
            </a:r>
            <a:r>
              <a:rPr lang="en-US" sz="900">
                <a:solidFill>
                  <a:srgbClr val="D4D4D4"/>
                </a:solidFill>
                <a:latin typeface="Consolas"/>
              </a:rPr>
              <a:t>.</a:t>
            </a:r>
            <a:r>
              <a:rPr lang="en-US" sz="900">
                <a:solidFill>
                  <a:srgbClr val="9CDCFE"/>
                </a:solidFill>
                <a:latin typeface="Consolas"/>
              </a:rPr>
              <a:t>name</a:t>
            </a:r>
            <a:r>
              <a:rPr lang="en-US" sz="900">
                <a:solidFill>
                  <a:srgbClr val="569CD6"/>
                </a:solidFill>
                <a:latin typeface="Consolas"/>
              </a:rPr>
              <a:t>}</a:t>
            </a:r>
            <a:r>
              <a:rPr lang="en-US" sz="900">
                <a:solidFill>
                  <a:srgbClr val="CE9178"/>
                </a:solidFill>
                <a:latin typeface="Consolas"/>
              </a:rPr>
              <a:t>'s pizza with </a:t>
            </a:r>
            <a:r>
              <a:rPr lang="en-US" sz="900">
                <a:solidFill>
                  <a:srgbClr val="569CD6"/>
                </a:solidFill>
                <a:latin typeface="Consolas"/>
              </a:rPr>
              <a:t>${</a:t>
            </a:r>
            <a:r>
              <a:rPr lang="en-US" sz="900" err="1">
                <a:solidFill>
                  <a:srgbClr val="569CD6"/>
                </a:solidFill>
                <a:latin typeface="Consolas"/>
              </a:rPr>
              <a:t>this</a:t>
            </a:r>
            <a:r>
              <a:rPr lang="en-US" sz="900" err="1">
                <a:solidFill>
                  <a:srgbClr val="D4D4D4"/>
                </a:solidFill>
                <a:latin typeface="Consolas"/>
              </a:rPr>
              <a:t>.</a:t>
            </a:r>
            <a:r>
              <a:rPr lang="en-US" sz="900" err="1">
                <a:solidFill>
                  <a:srgbClr val="9CDCFE"/>
                </a:solidFill>
                <a:latin typeface="Consolas"/>
              </a:rPr>
              <a:t>toppings</a:t>
            </a:r>
            <a:r>
              <a:rPr lang="en-US" sz="900" err="1">
                <a:solidFill>
                  <a:srgbClr val="D4D4D4"/>
                </a:solidFill>
                <a:latin typeface="Consolas"/>
              </a:rPr>
              <a:t>.</a:t>
            </a:r>
            <a:r>
              <a:rPr lang="en-US" sz="900" err="1">
                <a:solidFill>
                  <a:srgbClr val="DCDCAA"/>
                </a:solidFill>
                <a:latin typeface="Consolas"/>
              </a:rPr>
              <a:t>join</a:t>
            </a:r>
            <a:r>
              <a:rPr lang="en-US" sz="900">
                <a:solidFill>
                  <a:srgbClr val="D4D4D4"/>
                </a:solidFill>
                <a:latin typeface="Consolas"/>
              </a:rPr>
              <a:t>(</a:t>
            </a:r>
            <a:r>
              <a:rPr lang="en-US" sz="900">
                <a:solidFill>
                  <a:srgbClr val="CE9178"/>
                </a:solidFill>
                <a:latin typeface="Consolas"/>
              </a:rPr>
              <a:t>', '</a:t>
            </a:r>
            <a:r>
              <a:rPr lang="en-US" sz="900">
                <a:solidFill>
                  <a:srgbClr val="D4D4D4"/>
                </a:solidFill>
                <a:latin typeface="Consolas"/>
              </a:rPr>
              <a:t>)</a:t>
            </a:r>
            <a:r>
              <a:rPr lang="en-US" sz="900">
                <a:solidFill>
                  <a:srgbClr val="569CD6"/>
                </a:solidFill>
                <a:latin typeface="Consolas"/>
              </a:rPr>
              <a:t>}</a:t>
            </a:r>
            <a:r>
              <a:rPr lang="en-US" sz="900">
                <a:solidFill>
                  <a:srgbClr val="CE9178"/>
                </a:solidFill>
                <a:latin typeface="Consolas"/>
              </a:rPr>
              <a:t>`</a:t>
            </a:r>
            <a:r>
              <a:rPr lang="en-US" sz="900">
                <a:solidFill>
                  <a:srgbClr val="CCCCCC"/>
                </a:solidFill>
                <a:latin typeface="Consolas"/>
              </a:rPr>
              <a:t>);</a:t>
            </a:r>
            <a:endParaRPr lang="en-US" sz="900"/>
          </a:p>
          <a:p>
            <a:pPr indent="0">
              <a:lnSpc>
                <a:spcPct val="100000"/>
              </a:lnSpc>
              <a:spcBef>
                <a:spcPts val="0"/>
              </a:spcBef>
              <a:buNone/>
            </a:pPr>
            <a:r>
              <a:rPr lang="en-US" sz="900">
                <a:solidFill>
                  <a:srgbClr val="CCCCCC"/>
                </a:solidFill>
                <a:latin typeface="Consolas"/>
              </a:rPr>
              <a:t>        </a:t>
            </a:r>
            <a:r>
              <a:rPr lang="en-US" sz="900">
                <a:solidFill>
                  <a:srgbClr val="C586C0"/>
                </a:solidFill>
                <a:latin typeface="Consolas"/>
              </a:rPr>
              <a:t>if</a:t>
            </a:r>
            <a:r>
              <a:rPr lang="en-US" sz="900">
                <a:solidFill>
                  <a:srgbClr val="CCCCCC"/>
                </a:solidFill>
                <a:latin typeface="Consolas"/>
              </a:rPr>
              <a:t> (</a:t>
            </a:r>
            <a:r>
              <a:rPr lang="en-US" sz="900" err="1">
                <a:solidFill>
                  <a:srgbClr val="9CDCFE"/>
                </a:solidFill>
                <a:latin typeface="Consolas"/>
              </a:rPr>
              <a:t>includeDate</a:t>
            </a: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            </a:t>
            </a:r>
            <a:r>
              <a:rPr lang="en-US" sz="900">
                <a:solidFill>
                  <a:srgbClr val="9CDCFE"/>
                </a:solidFill>
                <a:latin typeface="Consolas"/>
              </a:rPr>
              <a:t>console</a:t>
            </a:r>
            <a:r>
              <a:rPr lang="en-US" sz="900">
                <a:solidFill>
                  <a:srgbClr val="CCCCCC"/>
                </a:solidFill>
                <a:latin typeface="Consolas"/>
              </a:rPr>
              <a:t>.</a:t>
            </a:r>
            <a:r>
              <a:rPr lang="en-US" sz="900">
                <a:solidFill>
                  <a:srgbClr val="DCDCAA"/>
                </a:solidFill>
                <a:latin typeface="Consolas"/>
              </a:rPr>
              <a:t>log</a:t>
            </a:r>
            <a:r>
              <a:rPr lang="en-US" sz="900">
                <a:solidFill>
                  <a:srgbClr val="CCCCCC"/>
                </a:solidFill>
                <a:latin typeface="Consolas"/>
              </a:rPr>
              <a:t>(</a:t>
            </a:r>
            <a:r>
              <a:rPr lang="en-US" sz="900">
                <a:solidFill>
                  <a:srgbClr val="CE9178"/>
                </a:solidFill>
                <a:latin typeface="Consolas"/>
              </a:rPr>
              <a:t>`Preparing pizza on </a:t>
            </a:r>
            <a:r>
              <a:rPr lang="en-US" sz="900">
                <a:solidFill>
                  <a:srgbClr val="569CD6"/>
                </a:solidFill>
                <a:latin typeface="Consolas"/>
              </a:rPr>
              <a:t>${new</a:t>
            </a:r>
            <a:r>
              <a:rPr lang="en-US" sz="900">
                <a:solidFill>
                  <a:srgbClr val="D4D4D4"/>
                </a:solidFill>
                <a:latin typeface="Consolas"/>
              </a:rPr>
              <a:t> </a:t>
            </a:r>
            <a:r>
              <a:rPr lang="en-US" sz="900">
                <a:solidFill>
                  <a:srgbClr val="4EC9B0"/>
                </a:solidFill>
                <a:latin typeface="Consolas"/>
              </a:rPr>
              <a:t>Date</a:t>
            </a:r>
            <a:r>
              <a:rPr lang="en-US" sz="900">
                <a:solidFill>
                  <a:srgbClr val="D4D4D4"/>
                </a:solidFill>
                <a:latin typeface="Consolas"/>
              </a:rPr>
              <a:t>().</a:t>
            </a:r>
            <a:r>
              <a:rPr lang="en-US" sz="900" err="1">
                <a:solidFill>
                  <a:srgbClr val="DCDCAA"/>
                </a:solidFill>
                <a:latin typeface="Consolas"/>
              </a:rPr>
              <a:t>toDateString</a:t>
            </a:r>
            <a:r>
              <a:rPr lang="en-US" sz="900">
                <a:solidFill>
                  <a:srgbClr val="D4D4D4"/>
                </a:solidFill>
                <a:latin typeface="Consolas"/>
              </a:rPr>
              <a:t>()</a:t>
            </a:r>
            <a:r>
              <a:rPr lang="en-US" sz="900">
                <a:solidFill>
                  <a:srgbClr val="569CD6"/>
                </a:solidFill>
                <a:latin typeface="Consolas"/>
              </a:rPr>
              <a:t>}</a:t>
            </a:r>
            <a:r>
              <a:rPr lang="en-US" sz="900">
                <a:solidFill>
                  <a:srgbClr val="CE9178"/>
                </a:solidFill>
                <a:latin typeface="Consolas"/>
              </a:rPr>
              <a:t>`</a:t>
            </a:r>
            <a:r>
              <a:rPr lang="en-US" sz="900">
                <a:solidFill>
                  <a:srgbClr val="CCCCCC"/>
                </a:solidFill>
                <a:latin typeface="Consolas"/>
              </a:rPr>
              <a:t>);</a:t>
            </a:r>
            <a:endParaRPr lang="en-US" sz="900"/>
          </a:p>
          <a:p>
            <a:pPr indent="0">
              <a:lnSpc>
                <a:spcPct val="100000"/>
              </a:lnSpc>
              <a:spcBef>
                <a:spcPts val="0"/>
              </a:spcBef>
              <a:buNone/>
            </a:pP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a:t>
            </a:r>
            <a:endParaRPr lang="en-US" sz="900"/>
          </a:p>
          <a:p>
            <a:pPr indent="0">
              <a:lnSpc>
                <a:spcPct val="100000"/>
              </a:lnSpc>
              <a:spcBef>
                <a:spcPts val="0"/>
              </a:spcBef>
              <a:buNone/>
            </a:pPr>
            <a:endParaRPr lang="en-US" sz="900"/>
          </a:p>
          <a:p>
            <a:pPr indent="0">
              <a:lnSpc>
                <a:spcPct val="100000"/>
              </a:lnSpc>
              <a:spcBef>
                <a:spcPts val="0"/>
              </a:spcBef>
              <a:buNone/>
            </a:pPr>
            <a:r>
              <a:rPr lang="en-US" sz="900">
                <a:solidFill>
                  <a:srgbClr val="569CD6"/>
                </a:solidFill>
                <a:latin typeface="Consolas"/>
              </a:rPr>
              <a:t>class</a:t>
            </a:r>
            <a:r>
              <a:rPr lang="en-US" sz="900">
                <a:solidFill>
                  <a:srgbClr val="CCCCCC"/>
                </a:solidFill>
                <a:latin typeface="Consolas"/>
              </a:rPr>
              <a:t> </a:t>
            </a:r>
            <a:r>
              <a:rPr lang="en-US" sz="900" err="1">
                <a:solidFill>
                  <a:srgbClr val="4EC9B0"/>
                </a:solidFill>
                <a:latin typeface="Consolas"/>
              </a:rPr>
              <a:t>TavernPizza</a:t>
            </a:r>
            <a:r>
              <a:rPr lang="en-US" sz="900">
                <a:solidFill>
                  <a:srgbClr val="CCCCCC"/>
                </a:solidFill>
                <a:latin typeface="Consolas"/>
              </a:rPr>
              <a:t> </a:t>
            </a:r>
            <a:r>
              <a:rPr lang="en-US" sz="900">
                <a:solidFill>
                  <a:srgbClr val="569CD6"/>
                </a:solidFill>
                <a:latin typeface="Consolas"/>
              </a:rPr>
              <a:t>implements</a:t>
            </a:r>
            <a:r>
              <a:rPr lang="en-US" sz="900">
                <a:solidFill>
                  <a:srgbClr val="CCCCCC"/>
                </a:solidFill>
                <a:latin typeface="Consolas"/>
              </a:rPr>
              <a:t> </a:t>
            </a:r>
            <a:r>
              <a:rPr lang="en-US" sz="900" err="1">
                <a:solidFill>
                  <a:srgbClr val="4EC9B0"/>
                </a:solidFill>
                <a:latin typeface="Consolas"/>
              </a:rPr>
              <a:t>IPizza</a:t>
            </a: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    </a:t>
            </a:r>
            <a:r>
              <a:rPr lang="en-US" sz="900">
                <a:solidFill>
                  <a:srgbClr val="569CD6"/>
                </a:solidFill>
                <a:latin typeface="Consolas"/>
              </a:rPr>
              <a:t>constructor</a:t>
            </a:r>
            <a:r>
              <a:rPr lang="en-US" sz="900">
                <a:solidFill>
                  <a:srgbClr val="CCCCCC"/>
                </a:solidFill>
                <a:latin typeface="Consolas"/>
              </a:rPr>
              <a:t>(</a:t>
            </a:r>
            <a:r>
              <a:rPr lang="en-US" sz="900">
                <a:solidFill>
                  <a:srgbClr val="569CD6"/>
                </a:solidFill>
                <a:latin typeface="Consolas"/>
              </a:rPr>
              <a:t>public</a:t>
            </a:r>
            <a:r>
              <a:rPr lang="en-US" sz="900">
                <a:solidFill>
                  <a:srgbClr val="CCCCCC"/>
                </a:solidFill>
                <a:latin typeface="Consolas"/>
              </a:rPr>
              <a:t> </a:t>
            </a:r>
            <a:r>
              <a:rPr lang="en-US" sz="900">
                <a:solidFill>
                  <a:srgbClr val="9CDCFE"/>
                </a:solidFill>
                <a:latin typeface="Consolas"/>
              </a:rPr>
              <a:t>name</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 </a:t>
            </a:r>
            <a:r>
              <a:rPr lang="en-US" sz="900">
                <a:solidFill>
                  <a:srgbClr val="569CD6"/>
                </a:solidFill>
                <a:latin typeface="Consolas"/>
              </a:rPr>
              <a:t>public</a:t>
            </a:r>
            <a:r>
              <a:rPr lang="en-US" sz="900">
                <a:solidFill>
                  <a:srgbClr val="CCCCCC"/>
                </a:solidFill>
                <a:latin typeface="Consolas"/>
              </a:rPr>
              <a:t> </a:t>
            </a:r>
            <a:r>
              <a:rPr lang="en-US" sz="900">
                <a:solidFill>
                  <a:srgbClr val="9CDCFE"/>
                </a:solidFill>
                <a:latin typeface="Consolas"/>
              </a:rPr>
              <a:t>toppings</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 {}</a:t>
            </a:r>
            <a:endParaRPr lang="en-US" sz="900"/>
          </a:p>
          <a:p>
            <a:pPr indent="0">
              <a:lnSpc>
                <a:spcPct val="100000"/>
              </a:lnSpc>
              <a:spcBef>
                <a:spcPts val="0"/>
              </a:spcBef>
              <a:buNone/>
            </a:pPr>
            <a:endParaRPr lang="en-US" sz="900"/>
          </a:p>
          <a:p>
            <a:pPr indent="0">
              <a:lnSpc>
                <a:spcPct val="100000"/>
              </a:lnSpc>
              <a:spcBef>
                <a:spcPts val="0"/>
              </a:spcBef>
              <a:buNone/>
            </a:pPr>
            <a:r>
              <a:rPr lang="en-US" sz="900">
                <a:solidFill>
                  <a:srgbClr val="CCCCCC"/>
                </a:solidFill>
                <a:latin typeface="Consolas"/>
              </a:rPr>
              <a:t>    </a:t>
            </a:r>
            <a:r>
              <a:rPr lang="en-US" sz="900" err="1">
                <a:solidFill>
                  <a:srgbClr val="DCDCAA"/>
                </a:solidFill>
                <a:latin typeface="Consolas"/>
              </a:rPr>
              <a:t>preparePizza</a:t>
            </a:r>
            <a:r>
              <a:rPr lang="en-US" sz="900">
                <a:solidFill>
                  <a:srgbClr val="CCCCCC"/>
                </a:solidFill>
                <a:latin typeface="Consolas"/>
              </a:rPr>
              <a:t>(</a:t>
            </a:r>
            <a:r>
              <a:rPr lang="en-US" sz="900">
                <a:solidFill>
                  <a:srgbClr val="9CDCFE"/>
                </a:solidFill>
                <a:latin typeface="Consolas"/>
              </a:rPr>
              <a:t>name</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string</a:t>
            </a:r>
            <a:r>
              <a:rPr lang="en-US" sz="900">
                <a:solidFill>
                  <a:srgbClr val="CCCCCC"/>
                </a:solidFill>
                <a:latin typeface="Consolas"/>
              </a:rPr>
              <a:t>)</a:t>
            </a:r>
            <a:r>
              <a:rPr lang="en-US" sz="900">
                <a:solidFill>
                  <a:srgbClr val="D4D4D4"/>
                </a:solidFill>
                <a:latin typeface="Consolas"/>
              </a:rPr>
              <a:t>:</a:t>
            </a:r>
            <a:r>
              <a:rPr lang="en-US" sz="900">
                <a:solidFill>
                  <a:srgbClr val="CCCCCC"/>
                </a:solidFill>
                <a:latin typeface="Consolas"/>
              </a:rPr>
              <a:t> </a:t>
            </a:r>
            <a:r>
              <a:rPr lang="en-US" sz="900">
                <a:solidFill>
                  <a:srgbClr val="4EC9B0"/>
                </a:solidFill>
                <a:latin typeface="Consolas"/>
              </a:rPr>
              <a:t>void</a:t>
            </a: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        </a:t>
            </a:r>
            <a:r>
              <a:rPr lang="en-US" sz="900">
                <a:solidFill>
                  <a:srgbClr val="9CDCFE"/>
                </a:solidFill>
                <a:latin typeface="Consolas"/>
              </a:rPr>
              <a:t>console</a:t>
            </a:r>
            <a:r>
              <a:rPr lang="en-US" sz="900">
                <a:solidFill>
                  <a:srgbClr val="CCCCCC"/>
                </a:solidFill>
                <a:latin typeface="Consolas"/>
              </a:rPr>
              <a:t>.</a:t>
            </a:r>
            <a:r>
              <a:rPr lang="en-US" sz="900">
                <a:solidFill>
                  <a:srgbClr val="DCDCAA"/>
                </a:solidFill>
                <a:latin typeface="Consolas"/>
              </a:rPr>
              <a:t>log</a:t>
            </a:r>
            <a:r>
              <a:rPr lang="en-US" sz="900">
                <a:solidFill>
                  <a:srgbClr val="CCCCCC"/>
                </a:solidFill>
                <a:latin typeface="Consolas"/>
              </a:rPr>
              <a:t>(</a:t>
            </a:r>
            <a:r>
              <a:rPr lang="en-US" sz="900">
                <a:solidFill>
                  <a:srgbClr val="CE9178"/>
                </a:solidFill>
                <a:latin typeface="Consolas"/>
              </a:rPr>
              <a:t>`Preparing Tavern Style Pizza for </a:t>
            </a:r>
            <a:r>
              <a:rPr lang="en-US" sz="900">
                <a:solidFill>
                  <a:srgbClr val="569CD6"/>
                </a:solidFill>
                <a:latin typeface="Consolas"/>
              </a:rPr>
              <a:t>${this</a:t>
            </a:r>
            <a:r>
              <a:rPr lang="en-US" sz="900">
                <a:solidFill>
                  <a:srgbClr val="D4D4D4"/>
                </a:solidFill>
                <a:latin typeface="Consolas"/>
              </a:rPr>
              <a:t>.</a:t>
            </a:r>
            <a:r>
              <a:rPr lang="en-US" sz="900">
                <a:solidFill>
                  <a:srgbClr val="9CDCFE"/>
                </a:solidFill>
                <a:latin typeface="Consolas"/>
              </a:rPr>
              <a:t>name</a:t>
            </a:r>
            <a:r>
              <a:rPr lang="en-US" sz="900">
                <a:solidFill>
                  <a:srgbClr val="569CD6"/>
                </a:solidFill>
                <a:latin typeface="Consolas"/>
              </a:rPr>
              <a:t>}</a:t>
            </a:r>
            <a:r>
              <a:rPr lang="en-US" sz="900">
                <a:solidFill>
                  <a:srgbClr val="CE9178"/>
                </a:solidFill>
                <a:latin typeface="Consolas"/>
              </a:rPr>
              <a:t> with </a:t>
            </a:r>
            <a:r>
              <a:rPr lang="en-US" sz="900">
                <a:solidFill>
                  <a:srgbClr val="569CD6"/>
                </a:solidFill>
                <a:latin typeface="Consolas"/>
              </a:rPr>
              <a:t>${</a:t>
            </a:r>
            <a:r>
              <a:rPr lang="en-US" sz="900" err="1">
                <a:solidFill>
                  <a:srgbClr val="569CD6"/>
                </a:solidFill>
                <a:latin typeface="Consolas"/>
              </a:rPr>
              <a:t>this</a:t>
            </a:r>
            <a:r>
              <a:rPr lang="en-US" sz="900" err="1">
                <a:solidFill>
                  <a:srgbClr val="D4D4D4"/>
                </a:solidFill>
                <a:latin typeface="Consolas"/>
              </a:rPr>
              <a:t>.</a:t>
            </a:r>
            <a:r>
              <a:rPr lang="en-US" sz="900" err="1">
                <a:solidFill>
                  <a:srgbClr val="9CDCFE"/>
                </a:solidFill>
                <a:latin typeface="Consolas"/>
              </a:rPr>
              <a:t>toppings</a:t>
            </a:r>
            <a:r>
              <a:rPr lang="en-US" sz="900" err="1">
                <a:solidFill>
                  <a:srgbClr val="D4D4D4"/>
                </a:solidFill>
                <a:latin typeface="Consolas"/>
              </a:rPr>
              <a:t>.</a:t>
            </a:r>
            <a:r>
              <a:rPr lang="en-US" sz="900" err="1">
                <a:solidFill>
                  <a:srgbClr val="DCDCAA"/>
                </a:solidFill>
                <a:latin typeface="Consolas"/>
              </a:rPr>
              <a:t>join</a:t>
            </a:r>
            <a:r>
              <a:rPr lang="en-US" sz="900">
                <a:solidFill>
                  <a:srgbClr val="D4D4D4"/>
                </a:solidFill>
                <a:latin typeface="Consolas"/>
              </a:rPr>
              <a:t>(</a:t>
            </a:r>
            <a:r>
              <a:rPr lang="en-US" sz="900">
                <a:solidFill>
                  <a:srgbClr val="CE9178"/>
                </a:solidFill>
                <a:latin typeface="Consolas"/>
              </a:rPr>
              <a:t>', '</a:t>
            </a:r>
            <a:r>
              <a:rPr lang="en-US" sz="900">
                <a:solidFill>
                  <a:srgbClr val="D4D4D4"/>
                </a:solidFill>
                <a:latin typeface="Consolas"/>
              </a:rPr>
              <a:t>)</a:t>
            </a:r>
            <a:r>
              <a:rPr lang="en-US" sz="900">
                <a:solidFill>
                  <a:srgbClr val="569CD6"/>
                </a:solidFill>
                <a:latin typeface="Consolas"/>
              </a:rPr>
              <a:t>}</a:t>
            </a:r>
            <a:r>
              <a:rPr lang="en-US" sz="900">
                <a:solidFill>
                  <a:srgbClr val="CE9178"/>
                </a:solidFill>
                <a:latin typeface="Consolas"/>
              </a:rPr>
              <a:t>`</a:t>
            </a:r>
            <a:r>
              <a:rPr lang="en-US" sz="900">
                <a:solidFill>
                  <a:srgbClr val="CCCCCC"/>
                </a:solidFill>
                <a:latin typeface="Consolas"/>
              </a:rPr>
              <a:t>);</a:t>
            </a:r>
            <a:endParaRPr lang="en-US" sz="900"/>
          </a:p>
          <a:p>
            <a:pPr indent="0">
              <a:lnSpc>
                <a:spcPct val="100000"/>
              </a:lnSpc>
              <a:spcBef>
                <a:spcPts val="0"/>
              </a:spcBef>
              <a:buNone/>
            </a:pPr>
            <a:r>
              <a:rPr lang="en-US" sz="900">
                <a:solidFill>
                  <a:srgbClr val="CCCCCC"/>
                </a:solidFill>
                <a:latin typeface="Consolas"/>
              </a:rPr>
              <a:t>    }</a:t>
            </a:r>
            <a:endParaRPr lang="en-US" sz="900"/>
          </a:p>
          <a:p>
            <a:pPr indent="0">
              <a:lnSpc>
                <a:spcPct val="100000"/>
              </a:lnSpc>
              <a:spcBef>
                <a:spcPts val="0"/>
              </a:spcBef>
              <a:buNone/>
            </a:pPr>
            <a:r>
              <a:rPr lang="en-US" sz="900">
                <a:solidFill>
                  <a:srgbClr val="CCCCCC"/>
                </a:solidFill>
                <a:latin typeface="Consolas"/>
              </a:rPr>
              <a:t>}</a:t>
            </a:r>
            <a:endParaRPr lang="en-US" sz="900"/>
          </a:p>
          <a:p>
            <a:pPr indent="0">
              <a:lnSpc>
                <a:spcPct val="100000"/>
              </a:lnSpc>
              <a:spcBef>
                <a:spcPts val="0"/>
              </a:spcBef>
              <a:buNone/>
            </a:pPr>
            <a:endParaRPr lang="en-US" sz="900"/>
          </a:p>
          <a:p>
            <a:pPr indent="0">
              <a:lnSpc>
                <a:spcPct val="100000"/>
              </a:lnSpc>
              <a:spcBef>
                <a:spcPts val="0"/>
              </a:spcBef>
              <a:buNone/>
            </a:pPr>
            <a:r>
              <a:rPr lang="en-US" sz="900">
                <a:solidFill>
                  <a:srgbClr val="569CD6"/>
                </a:solidFill>
                <a:latin typeface="Consolas"/>
              </a:rPr>
              <a:t>const</a:t>
            </a:r>
            <a:r>
              <a:rPr lang="en-US" sz="900">
                <a:solidFill>
                  <a:srgbClr val="CCCCCC"/>
                </a:solidFill>
                <a:latin typeface="Consolas"/>
              </a:rPr>
              <a:t> </a:t>
            </a:r>
            <a:r>
              <a:rPr lang="en-US" sz="900" err="1">
                <a:solidFill>
                  <a:srgbClr val="4FC1FF"/>
                </a:solidFill>
                <a:latin typeface="Consolas"/>
              </a:rPr>
              <a:t>myDeepDishPizza</a:t>
            </a:r>
            <a:r>
              <a:rPr lang="en-US" sz="900">
                <a:solidFill>
                  <a:srgbClr val="D4D4D4"/>
                </a:solidFill>
                <a:latin typeface="Consolas"/>
              </a:rPr>
              <a:t>:</a:t>
            </a:r>
            <a:r>
              <a:rPr lang="en-US" sz="900">
                <a:solidFill>
                  <a:srgbClr val="CCCCCC"/>
                </a:solidFill>
                <a:latin typeface="Consolas"/>
              </a:rPr>
              <a:t> </a:t>
            </a:r>
            <a:r>
              <a:rPr lang="en-US" sz="900" err="1">
                <a:solidFill>
                  <a:srgbClr val="4EC9B0"/>
                </a:solidFill>
                <a:latin typeface="Consolas"/>
              </a:rPr>
              <a:t>IPizza</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569CD6"/>
                </a:solidFill>
                <a:latin typeface="Consolas"/>
              </a:rPr>
              <a:t>new</a:t>
            </a:r>
            <a:r>
              <a:rPr lang="en-US" sz="900">
                <a:solidFill>
                  <a:srgbClr val="CCCCCC"/>
                </a:solidFill>
                <a:latin typeface="Consolas"/>
              </a:rPr>
              <a:t> </a:t>
            </a:r>
            <a:r>
              <a:rPr lang="en-US" sz="900" err="1">
                <a:solidFill>
                  <a:srgbClr val="4EC9B0"/>
                </a:solidFill>
                <a:latin typeface="Consolas"/>
              </a:rPr>
              <a:t>DeepDishPizza</a:t>
            </a:r>
            <a:r>
              <a:rPr lang="en-US" sz="900">
                <a:solidFill>
                  <a:srgbClr val="CCCCCC"/>
                </a:solidFill>
                <a:latin typeface="Consolas"/>
              </a:rPr>
              <a:t>(</a:t>
            </a:r>
            <a:r>
              <a:rPr lang="en-US" sz="900">
                <a:solidFill>
                  <a:srgbClr val="CE9178"/>
                </a:solidFill>
                <a:latin typeface="Consolas"/>
              </a:rPr>
              <a:t>'Adam'</a:t>
            </a:r>
            <a:r>
              <a:rPr lang="en-US" sz="900">
                <a:solidFill>
                  <a:srgbClr val="CCCCCC"/>
                </a:solidFill>
                <a:latin typeface="Consolas"/>
              </a:rPr>
              <a:t>, [</a:t>
            </a:r>
            <a:r>
              <a:rPr lang="en-US" sz="900">
                <a:solidFill>
                  <a:srgbClr val="CE9178"/>
                </a:solidFill>
                <a:latin typeface="Consolas"/>
              </a:rPr>
              <a:t>'pepperoni'</a:t>
            </a:r>
            <a:r>
              <a:rPr lang="en-US" sz="900">
                <a:solidFill>
                  <a:srgbClr val="CCCCCC"/>
                </a:solidFill>
                <a:latin typeface="Consolas"/>
              </a:rPr>
              <a:t>, </a:t>
            </a:r>
            <a:r>
              <a:rPr lang="en-US" sz="900">
                <a:solidFill>
                  <a:srgbClr val="CE9178"/>
                </a:solidFill>
                <a:latin typeface="Consolas"/>
              </a:rPr>
              <a:t>'sausage'</a:t>
            </a:r>
            <a:r>
              <a:rPr lang="en-US" sz="900">
                <a:solidFill>
                  <a:srgbClr val="CCCCCC"/>
                </a:solidFill>
                <a:latin typeface="Consolas"/>
              </a:rPr>
              <a:t>, </a:t>
            </a:r>
            <a:r>
              <a:rPr lang="en-US" sz="900">
                <a:solidFill>
                  <a:srgbClr val="CE9178"/>
                </a:solidFill>
                <a:latin typeface="Consolas"/>
              </a:rPr>
              <a:t>'onions'</a:t>
            </a:r>
            <a:r>
              <a:rPr lang="en-US" sz="900">
                <a:solidFill>
                  <a:srgbClr val="CCCCCC"/>
                </a:solidFill>
                <a:latin typeface="Consolas"/>
              </a:rPr>
              <a:t>]); </a:t>
            </a:r>
            <a:endParaRPr lang="en-US" sz="900"/>
          </a:p>
          <a:p>
            <a:pPr indent="0">
              <a:lnSpc>
                <a:spcPct val="100000"/>
              </a:lnSpc>
              <a:spcBef>
                <a:spcPts val="0"/>
              </a:spcBef>
              <a:buNone/>
            </a:pPr>
            <a:r>
              <a:rPr lang="en-US" sz="900">
                <a:solidFill>
                  <a:srgbClr val="6A9955"/>
                </a:solidFill>
                <a:latin typeface="Consolas"/>
              </a:rPr>
              <a:t>// This is a deep dish pizza!</a:t>
            </a:r>
            <a:endParaRPr lang="en-US" sz="900"/>
          </a:p>
          <a:p>
            <a:pPr indent="0">
              <a:lnSpc>
                <a:spcPct val="100000"/>
              </a:lnSpc>
              <a:spcBef>
                <a:spcPts val="0"/>
              </a:spcBef>
              <a:buNone/>
            </a:pPr>
            <a:r>
              <a:rPr lang="en-US" sz="900">
                <a:solidFill>
                  <a:srgbClr val="6A9955"/>
                </a:solidFill>
                <a:latin typeface="Consolas"/>
              </a:rPr>
              <a:t>// Preparing Adam's pizza with pepperoni, sausage, onions</a:t>
            </a:r>
            <a:endParaRPr lang="en-US" sz="900"/>
          </a:p>
          <a:p>
            <a:pPr indent="0">
              <a:lnSpc>
                <a:spcPct val="100000"/>
              </a:lnSpc>
              <a:spcBef>
                <a:spcPts val="0"/>
              </a:spcBef>
              <a:buNone/>
            </a:pPr>
            <a:r>
              <a:rPr lang="en-US" sz="900">
                <a:solidFill>
                  <a:srgbClr val="6A9955"/>
                </a:solidFill>
                <a:latin typeface="Consolas"/>
              </a:rPr>
              <a:t>// Preparing pizza on Thu Jul 30 2020</a:t>
            </a:r>
            <a:endParaRPr lang="en-US" sz="900"/>
          </a:p>
          <a:p>
            <a:pPr indent="0">
              <a:lnSpc>
                <a:spcPct val="100000"/>
              </a:lnSpc>
              <a:spcBef>
                <a:spcPts val="0"/>
              </a:spcBef>
              <a:buNone/>
            </a:pPr>
            <a:endParaRPr lang="en-US" sz="900"/>
          </a:p>
          <a:p>
            <a:pPr indent="0">
              <a:lnSpc>
                <a:spcPct val="100000"/>
              </a:lnSpc>
              <a:spcBef>
                <a:spcPts val="0"/>
              </a:spcBef>
              <a:buNone/>
            </a:pPr>
            <a:r>
              <a:rPr lang="en-US" sz="900">
                <a:solidFill>
                  <a:srgbClr val="569CD6"/>
                </a:solidFill>
                <a:latin typeface="Consolas"/>
              </a:rPr>
              <a:t>const</a:t>
            </a:r>
            <a:r>
              <a:rPr lang="en-US" sz="900">
                <a:solidFill>
                  <a:srgbClr val="CCCCCC"/>
                </a:solidFill>
                <a:latin typeface="Consolas"/>
              </a:rPr>
              <a:t> </a:t>
            </a:r>
            <a:r>
              <a:rPr lang="en-US" sz="900" err="1">
                <a:solidFill>
                  <a:srgbClr val="4FC1FF"/>
                </a:solidFill>
                <a:latin typeface="Consolas"/>
              </a:rPr>
              <a:t>myTavernPizza</a:t>
            </a:r>
            <a:r>
              <a:rPr lang="en-US" sz="900">
                <a:solidFill>
                  <a:srgbClr val="D4D4D4"/>
                </a:solidFill>
                <a:latin typeface="Consolas"/>
              </a:rPr>
              <a:t>:</a:t>
            </a:r>
            <a:r>
              <a:rPr lang="en-US" sz="900">
                <a:solidFill>
                  <a:srgbClr val="CCCCCC"/>
                </a:solidFill>
                <a:latin typeface="Consolas"/>
              </a:rPr>
              <a:t> </a:t>
            </a:r>
            <a:r>
              <a:rPr lang="en-US" sz="900" err="1">
                <a:solidFill>
                  <a:srgbClr val="4EC9B0"/>
                </a:solidFill>
                <a:latin typeface="Consolas"/>
              </a:rPr>
              <a:t>IPizza</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569CD6"/>
                </a:solidFill>
                <a:latin typeface="Consolas"/>
              </a:rPr>
              <a:t>new</a:t>
            </a:r>
            <a:r>
              <a:rPr lang="en-US" sz="900">
                <a:solidFill>
                  <a:srgbClr val="CCCCCC"/>
                </a:solidFill>
                <a:latin typeface="Consolas"/>
              </a:rPr>
              <a:t> </a:t>
            </a:r>
            <a:r>
              <a:rPr lang="en-US" sz="900" err="1">
                <a:solidFill>
                  <a:srgbClr val="4EC9B0"/>
                </a:solidFill>
                <a:latin typeface="Consolas"/>
              </a:rPr>
              <a:t>TavernPizza</a:t>
            </a:r>
            <a:r>
              <a:rPr lang="en-US" sz="900">
                <a:solidFill>
                  <a:srgbClr val="CCCCCC"/>
                </a:solidFill>
                <a:latin typeface="Consolas"/>
              </a:rPr>
              <a:t>(</a:t>
            </a:r>
            <a:r>
              <a:rPr lang="en-US" sz="900">
                <a:solidFill>
                  <a:srgbClr val="CE9178"/>
                </a:solidFill>
                <a:latin typeface="Consolas"/>
              </a:rPr>
              <a:t>'Erin'</a:t>
            </a:r>
            <a:r>
              <a:rPr lang="en-US" sz="900">
                <a:solidFill>
                  <a:srgbClr val="CCCCCC"/>
                </a:solidFill>
                <a:latin typeface="Consolas"/>
              </a:rPr>
              <a:t>, [</a:t>
            </a:r>
            <a:r>
              <a:rPr lang="en-US" sz="900">
                <a:solidFill>
                  <a:srgbClr val="CE9178"/>
                </a:solidFill>
                <a:latin typeface="Consolas"/>
              </a:rPr>
              <a:t>'green peppers'</a:t>
            </a:r>
            <a:r>
              <a:rPr lang="en-US" sz="900">
                <a:solidFill>
                  <a:srgbClr val="CCCCCC"/>
                </a:solidFill>
                <a:latin typeface="Consolas"/>
              </a:rPr>
              <a:t>, </a:t>
            </a:r>
            <a:r>
              <a:rPr lang="en-US" sz="900">
                <a:solidFill>
                  <a:srgbClr val="CE9178"/>
                </a:solidFill>
                <a:latin typeface="Consolas"/>
              </a:rPr>
              <a:t>'olives'</a:t>
            </a:r>
            <a:r>
              <a:rPr lang="en-US" sz="900">
                <a:solidFill>
                  <a:srgbClr val="CCCCCC"/>
                </a:solidFill>
                <a:latin typeface="Consolas"/>
              </a:rPr>
              <a:t>]);</a:t>
            </a:r>
            <a:endParaRPr lang="en-US" sz="900"/>
          </a:p>
          <a:p>
            <a:pPr indent="0">
              <a:lnSpc>
                <a:spcPct val="100000"/>
              </a:lnSpc>
              <a:spcBef>
                <a:spcPts val="0"/>
              </a:spcBef>
              <a:buNone/>
            </a:pPr>
            <a:r>
              <a:rPr lang="en-US" sz="900">
                <a:solidFill>
                  <a:srgbClr val="6A9955"/>
                </a:solidFill>
                <a:latin typeface="Consolas"/>
              </a:rPr>
              <a:t>// Preparing Tavern Style Pizza for Erin with green peppers, olives</a:t>
            </a:r>
            <a:endParaRPr lang="en-US" sz="900"/>
          </a:p>
          <a:p>
            <a:pPr indent="0">
              <a:lnSpc>
                <a:spcPct val="100000"/>
              </a:lnSpc>
              <a:spcBef>
                <a:spcPts val="0"/>
              </a:spcBef>
              <a:buNone/>
            </a:pPr>
            <a:endParaRPr lang="en-US" sz="900"/>
          </a:p>
        </p:txBody>
      </p:sp>
      <p:sp>
        <p:nvSpPr>
          <p:cNvPr id="7" name="Rectangle 6">
            <a:extLst>
              <a:ext uri="{FF2B5EF4-FFF2-40B4-BE49-F238E27FC236}">
                <a16:creationId xmlns:a16="http://schemas.microsoft.com/office/drawing/2014/main" id="{4FBC36B5-4810-4D99-48BE-B9912514DF3A}"/>
              </a:ext>
            </a:extLst>
          </p:cNvPr>
          <p:cNvSpPr/>
          <p:nvPr/>
        </p:nvSpPr>
        <p:spPr>
          <a:xfrm rot="540000">
            <a:off x="7446561" y="1685351"/>
            <a:ext cx="4640831" cy="566969"/>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t>The interface here protects the substitutional properties of either type implementing </a:t>
            </a:r>
            <a:r>
              <a:rPr lang="en-US" sz="1200" err="1"/>
              <a:t>IPizza</a:t>
            </a:r>
            <a:r>
              <a:rPr lang="en-US" sz="1200"/>
              <a:t>.</a:t>
            </a:r>
            <a:endParaRPr lang="en-US"/>
          </a:p>
        </p:txBody>
      </p:sp>
      <p:pic>
        <p:nvPicPr>
          <p:cNvPr id="6" name="Picture 5" descr="A white letter on a black background&#10;&#10;Description automatically generated">
            <a:extLst>
              <a:ext uri="{FF2B5EF4-FFF2-40B4-BE49-F238E27FC236}">
                <a16:creationId xmlns:a16="http://schemas.microsoft.com/office/drawing/2014/main" id="{9CA39833-27CA-296D-1B13-343CF91FA8C8}"/>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66937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88A68-3626-D888-019E-DC561C1CF6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D1DA7-34C3-AEC2-2ECE-9D6CA9C91C0D}"/>
              </a:ext>
            </a:extLst>
          </p:cNvPr>
          <p:cNvSpPr>
            <a:spLocks noGrp="1"/>
          </p:cNvSpPr>
          <p:nvPr>
            <p:ph type="title"/>
          </p:nvPr>
        </p:nvSpPr>
        <p:spPr/>
        <p:txBody>
          <a:bodyPr/>
          <a:lstStyle/>
          <a:p>
            <a:r>
              <a:rPr lang="en-US"/>
              <a:t>I – Interface Segregation Principle</a:t>
            </a:r>
          </a:p>
        </p:txBody>
      </p:sp>
      <p:sp>
        <p:nvSpPr>
          <p:cNvPr id="3" name="Text Placeholder 2">
            <a:extLst>
              <a:ext uri="{FF2B5EF4-FFF2-40B4-BE49-F238E27FC236}">
                <a16:creationId xmlns:a16="http://schemas.microsoft.com/office/drawing/2014/main" id="{E8D00AFC-456C-B619-1CA5-80AFA2333C4E}"/>
              </a:ext>
            </a:extLst>
          </p:cNvPr>
          <p:cNvSpPr>
            <a:spLocks noGrp="1"/>
          </p:cNvSpPr>
          <p:nvPr>
            <p:ph type="body" idx="1"/>
          </p:nvPr>
        </p:nvSpPr>
        <p:spPr>
          <a:xfrm>
            <a:off x="1444321" y="1690281"/>
            <a:ext cx="9323894" cy="456188"/>
          </a:xfrm>
        </p:spPr>
        <p:txBody>
          <a:bodyPr>
            <a:normAutofit/>
          </a:bodyPr>
          <a:lstStyle/>
          <a:p>
            <a:r>
              <a:rPr lang="en-US"/>
              <a:t>"Operations should be as uniquely segregated by interfaces as possible"</a:t>
            </a:r>
          </a:p>
        </p:txBody>
      </p:sp>
      <p:sp>
        <p:nvSpPr>
          <p:cNvPr id="7" name="TextBox 6">
            <a:extLst>
              <a:ext uri="{FF2B5EF4-FFF2-40B4-BE49-F238E27FC236}">
                <a16:creationId xmlns:a16="http://schemas.microsoft.com/office/drawing/2014/main" id="{4A7FD908-A7C0-BB8B-E529-6F345D60EFD4}"/>
              </a:ext>
            </a:extLst>
          </p:cNvPr>
          <p:cNvSpPr txBox="1"/>
          <p:nvPr/>
        </p:nvSpPr>
        <p:spPr>
          <a:xfrm>
            <a:off x="451095" y="3322669"/>
            <a:ext cx="2214934" cy="1501950"/>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rgbClr val="569CD6"/>
                </a:solidFill>
                <a:latin typeface="Consolas"/>
              </a:rPr>
              <a:t>interface</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endParaRPr lang="en-US" sz="1000"/>
          </a:p>
          <a:p>
            <a:r>
              <a:rPr lang="en-US" sz="1000">
                <a:solidFill>
                  <a:srgbClr val="CCCCCC"/>
                </a:solidFill>
                <a:latin typeface="Consolas"/>
              </a:rPr>
              <a:t>    </a:t>
            </a:r>
            <a:r>
              <a:rPr lang="en-US" sz="1000">
                <a:solidFill>
                  <a:srgbClr val="9CDCFE"/>
                </a:solidFill>
                <a:latin typeface="Consolas"/>
              </a:rPr>
              <a:t>toppings</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a:t>
            </a:r>
            <a:endParaRPr lang="en-US" sz="1000"/>
          </a:p>
          <a:p>
            <a:r>
              <a:rPr lang="en-US" sz="1000">
                <a:solidFill>
                  <a:srgbClr val="CCCCCC"/>
                </a:solidFill>
                <a:latin typeface="Consolas"/>
              </a:rPr>
              <a:t>    </a:t>
            </a:r>
            <a:r>
              <a:rPr lang="en-US" sz="1000" err="1">
                <a:solidFill>
                  <a:srgbClr val="DCDCAA"/>
                </a:solidFill>
                <a:latin typeface="Consolas"/>
              </a:rPr>
              <a:t>preparePizza</a:t>
            </a:r>
            <a:r>
              <a:rPr lang="en-US" sz="1000">
                <a:solidFill>
                  <a:srgbClr val="CCCCCC"/>
                </a:solidFill>
                <a:latin typeface="Consolas"/>
              </a:rPr>
              <a:t>(</a:t>
            </a:r>
            <a:endParaRPr lang="en-US" sz="1000">
              <a:solidFill>
                <a:srgbClr val="FFFFFF"/>
              </a:solidFill>
              <a:latin typeface="Corbel"/>
            </a:endParaRPr>
          </a:p>
          <a:p>
            <a:r>
              <a:rPr lang="en-US" sz="1000">
                <a:solidFill>
                  <a:srgbClr val="9CDCFE"/>
                </a:solidFill>
                <a:latin typeface="Consolas"/>
              </a:rPr>
              <a:t>      name</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endParaRPr lang="en-US" sz="1000">
              <a:solidFill>
                <a:srgbClr val="FFFFFF"/>
              </a:solidFill>
              <a:latin typeface="Corbel"/>
            </a:endParaRPr>
          </a:p>
          <a:p>
            <a:r>
              <a:rPr lang="en-US" sz="1000">
                <a:solidFill>
                  <a:srgbClr val="9CDCFE"/>
                </a:solidFill>
                <a:latin typeface="Consolas"/>
              </a:rPr>
              <a:t>      </a:t>
            </a:r>
            <a:r>
              <a:rPr lang="en-US" sz="1000" err="1">
                <a:solidFill>
                  <a:srgbClr val="9CDCFE"/>
                </a:solidFill>
                <a:latin typeface="Consolas"/>
              </a:rPr>
              <a:t>includeDate</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boolean</a:t>
            </a:r>
            <a:endParaRPr lang="en-US" sz="1000" err="1">
              <a:solidFill>
                <a:srgbClr val="FFFFFF"/>
              </a:solidFill>
              <a:latin typeface="Corbel"/>
            </a:endParaRPr>
          </a:p>
          <a:p>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void</a:t>
            </a:r>
            <a:r>
              <a:rPr lang="en-US" sz="1000">
                <a:solidFill>
                  <a:srgbClr val="CCCCCC"/>
                </a:solidFill>
                <a:latin typeface="Consolas"/>
              </a:rPr>
              <a:t>;</a:t>
            </a:r>
            <a:endParaRPr lang="en-US" sz="1000"/>
          </a:p>
          <a:p>
            <a:r>
              <a:rPr lang="en-US" sz="1000">
                <a:solidFill>
                  <a:srgbClr val="CCCCCC"/>
                </a:solidFill>
                <a:latin typeface="Consolas"/>
              </a:rPr>
              <a:t>}</a:t>
            </a:r>
            <a:endParaRPr lang="en-US" sz="1000"/>
          </a:p>
          <a:p>
            <a:pPr algn="l">
              <a:lnSpc>
                <a:spcPct val="90000"/>
              </a:lnSpc>
            </a:pPr>
            <a:endParaRPr lang="en-US" sz="2400"/>
          </a:p>
        </p:txBody>
      </p:sp>
      <p:sp>
        <p:nvSpPr>
          <p:cNvPr id="8" name="TextBox 7">
            <a:extLst>
              <a:ext uri="{FF2B5EF4-FFF2-40B4-BE49-F238E27FC236}">
                <a16:creationId xmlns:a16="http://schemas.microsoft.com/office/drawing/2014/main" id="{3F9038F1-89A9-D355-C59A-2F832598CB91}"/>
              </a:ext>
            </a:extLst>
          </p:cNvPr>
          <p:cNvSpPr txBox="1"/>
          <p:nvPr/>
        </p:nvSpPr>
        <p:spPr>
          <a:xfrm>
            <a:off x="3388744" y="2875068"/>
            <a:ext cx="3075089" cy="757130"/>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569CD6"/>
                </a:solidFill>
                <a:latin typeface="Consolas"/>
              </a:rPr>
              <a:t>interface</a:t>
            </a:r>
            <a:r>
              <a:rPr lang="en-US" sz="1000">
                <a:solidFill>
                  <a:srgbClr val="CCCCCC"/>
                </a:solidFill>
                <a:latin typeface="Consolas"/>
              </a:rPr>
              <a:t> </a:t>
            </a:r>
            <a:r>
              <a:rPr lang="en-US" sz="1000" err="1">
                <a:solidFill>
                  <a:srgbClr val="4EC9B0"/>
                </a:solidFill>
                <a:latin typeface="Consolas"/>
              </a:rPr>
              <a:t>IDeepDishPizza</a:t>
            </a:r>
            <a:r>
              <a:rPr lang="en-US" sz="1000">
                <a:solidFill>
                  <a:srgbClr val="CCCCCC"/>
                </a:solidFill>
                <a:latin typeface="Consolas"/>
              </a:rPr>
              <a:t> </a:t>
            </a:r>
            <a:r>
              <a:rPr lang="en-US" sz="1000">
                <a:solidFill>
                  <a:srgbClr val="569CD6"/>
                </a:solidFill>
                <a:latin typeface="Consolas"/>
              </a:rPr>
              <a:t>extends</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err="1">
                <a:solidFill>
                  <a:srgbClr val="9CDCFE"/>
                </a:solidFill>
                <a:latin typeface="Consolas"/>
              </a:rPr>
              <a:t>doughType</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'Seminole'</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'Wheat'</a:t>
            </a:r>
            <a:r>
              <a:rPr lang="en-US" sz="1000">
                <a:solidFill>
                  <a:srgbClr val="CCCCCC"/>
                </a:solidFill>
                <a:latin typeface="Consolas"/>
              </a:rPr>
              <a:t>;</a:t>
            </a:r>
          </a:p>
          <a:p>
            <a:pPr>
              <a:lnSpc>
                <a:spcPct val="90000"/>
              </a:lnSpc>
            </a:pPr>
            <a:r>
              <a:rPr lang="en-US" sz="1000">
                <a:solidFill>
                  <a:srgbClr val="CCCCCC"/>
                </a:solidFill>
                <a:latin typeface="Consolas"/>
              </a:rPr>
              <a:t>}</a:t>
            </a:r>
          </a:p>
          <a:p>
            <a:pPr>
              <a:lnSpc>
                <a:spcPct val="90000"/>
              </a:lnSpc>
            </a:pPr>
            <a:endParaRPr lang="en-US">
              <a:solidFill>
                <a:srgbClr val="CCCCCC"/>
              </a:solidFill>
              <a:latin typeface="Consolas"/>
            </a:endParaRPr>
          </a:p>
        </p:txBody>
      </p:sp>
      <p:sp>
        <p:nvSpPr>
          <p:cNvPr id="10" name="TextBox 9">
            <a:extLst>
              <a:ext uri="{FF2B5EF4-FFF2-40B4-BE49-F238E27FC236}">
                <a16:creationId xmlns:a16="http://schemas.microsoft.com/office/drawing/2014/main" id="{CBB8E08D-52C8-5330-7C00-1186263FFC07}"/>
              </a:ext>
            </a:extLst>
          </p:cNvPr>
          <p:cNvSpPr txBox="1"/>
          <p:nvPr/>
        </p:nvSpPr>
        <p:spPr>
          <a:xfrm>
            <a:off x="3388744" y="4306530"/>
            <a:ext cx="2983982" cy="757130"/>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569CD6"/>
                </a:solidFill>
                <a:latin typeface="Consolas"/>
              </a:rPr>
              <a:t>interface</a:t>
            </a:r>
            <a:r>
              <a:rPr lang="en-US" sz="1000">
                <a:solidFill>
                  <a:srgbClr val="CCCCCC"/>
                </a:solidFill>
                <a:latin typeface="Consolas"/>
              </a:rPr>
              <a:t> </a:t>
            </a:r>
            <a:r>
              <a:rPr lang="en-US" sz="1000" err="1">
                <a:solidFill>
                  <a:srgbClr val="4EC9B0"/>
                </a:solidFill>
                <a:latin typeface="Consolas"/>
              </a:rPr>
              <a:t>ITavernPizza</a:t>
            </a:r>
            <a:r>
              <a:rPr lang="en-US" sz="1000">
                <a:solidFill>
                  <a:srgbClr val="CCCCCC"/>
                </a:solidFill>
                <a:latin typeface="Consolas"/>
              </a:rPr>
              <a:t> </a:t>
            </a:r>
            <a:r>
              <a:rPr lang="en-US" sz="1000">
                <a:solidFill>
                  <a:srgbClr val="569CD6"/>
                </a:solidFill>
                <a:latin typeface="Consolas"/>
              </a:rPr>
              <a:t>extends</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err="1">
                <a:solidFill>
                  <a:srgbClr val="9CDCFE"/>
                </a:solidFill>
                <a:latin typeface="Consolas"/>
              </a:rPr>
              <a:t>squareCutSize</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'S'</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'M'</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'L'</a:t>
            </a:r>
            <a:r>
              <a:rPr lang="en-US" sz="1000">
                <a:solidFill>
                  <a:srgbClr val="CCCCCC"/>
                </a:solidFill>
                <a:latin typeface="Consolas"/>
              </a:rPr>
              <a:t>;</a:t>
            </a:r>
          </a:p>
          <a:p>
            <a:pPr>
              <a:lnSpc>
                <a:spcPct val="90000"/>
              </a:lnSpc>
            </a:pPr>
            <a:r>
              <a:rPr lang="en-US" sz="1000">
                <a:solidFill>
                  <a:srgbClr val="CCCCCC"/>
                </a:solidFill>
                <a:latin typeface="Consolas"/>
              </a:rPr>
              <a:t>}</a:t>
            </a:r>
          </a:p>
          <a:p>
            <a:pPr>
              <a:lnSpc>
                <a:spcPct val="90000"/>
              </a:lnSpc>
            </a:pPr>
            <a:endParaRPr lang="en-US">
              <a:solidFill>
                <a:srgbClr val="CCCCCC"/>
              </a:solidFill>
              <a:latin typeface="Consolas"/>
            </a:endParaRPr>
          </a:p>
        </p:txBody>
      </p:sp>
      <p:sp>
        <p:nvSpPr>
          <p:cNvPr id="12" name="TextBox 11">
            <a:extLst>
              <a:ext uri="{FF2B5EF4-FFF2-40B4-BE49-F238E27FC236}">
                <a16:creationId xmlns:a16="http://schemas.microsoft.com/office/drawing/2014/main" id="{875FF371-1D16-F6DB-A94B-5F2987EEA79D}"/>
              </a:ext>
            </a:extLst>
          </p:cNvPr>
          <p:cNvSpPr txBox="1"/>
          <p:nvPr/>
        </p:nvSpPr>
        <p:spPr>
          <a:xfrm>
            <a:off x="6720660" y="2653842"/>
            <a:ext cx="5053415" cy="1338828"/>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569CD6"/>
                </a:solidFill>
                <a:latin typeface="Consolas"/>
              </a:rPr>
              <a:t>class</a:t>
            </a:r>
            <a:r>
              <a:rPr lang="en-US" sz="1000">
                <a:solidFill>
                  <a:srgbClr val="CCCCCC"/>
                </a:solidFill>
                <a:latin typeface="Consolas"/>
              </a:rPr>
              <a:t> </a:t>
            </a:r>
            <a:r>
              <a:rPr lang="en-US" sz="1000" err="1">
                <a:solidFill>
                  <a:srgbClr val="4EC9B0"/>
                </a:solidFill>
                <a:latin typeface="Consolas"/>
              </a:rPr>
              <a:t>DeepDishPizza</a:t>
            </a:r>
            <a:r>
              <a:rPr lang="en-US" sz="1000">
                <a:solidFill>
                  <a:srgbClr val="CCCCCC"/>
                </a:solidFill>
                <a:latin typeface="Consolas"/>
              </a:rPr>
              <a:t> </a:t>
            </a:r>
            <a:r>
              <a:rPr lang="en-US" sz="1000">
                <a:solidFill>
                  <a:srgbClr val="569CD6"/>
                </a:solidFill>
                <a:latin typeface="Consolas"/>
              </a:rPr>
              <a:t>implements</a:t>
            </a:r>
            <a:r>
              <a:rPr lang="en-US" sz="1000">
                <a:solidFill>
                  <a:srgbClr val="CCCCCC"/>
                </a:solidFill>
                <a:latin typeface="Consolas"/>
              </a:rPr>
              <a:t> </a:t>
            </a:r>
            <a:r>
              <a:rPr lang="en-US" sz="1000" err="1">
                <a:solidFill>
                  <a:srgbClr val="4EC9B0"/>
                </a:solidFill>
                <a:latin typeface="Consolas"/>
              </a:rPr>
              <a:t>IDeepDishPizza</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569CD6"/>
                </a:solidFill>
                <a:latin typeface="Consolas"/>
              </a:rPr>
              <a:t>constructor</a:t>
            </a:r>
            <a:r>
              <a:rPr lang="en-US" sz="1000">
                <a:solidFill>
                  <a:srgbClr val="CCCCCC"/>
                </a:solidFill>
                <a:latin typeface="Consolas"/>
              </a:rPr>
              <a:t>(</a:t>
            </a:r>
          </a:p>
          <a:p>
            <a:pPr>
              <a:lnSpc>
                <a:spcPct val="90000"/>
              </a:lnSpc>
            </a:pPr>
            <a:r>
              <a:rPr lang="en-US" sz="1000">
                <a:solidFill>
                  <a:srgbClr val="569CD6"/>
                </a:solidFill>
                <a:latin typeface="Consolas"/>
              </a:rPr>
              <a:t>      public</a:t>
            </a:r>
            <a:r>
              <a:rPr lang="en-US" sz="1000">
                <a:solidFill>
                  <a:srgbClr val="CCCCCC"/>
                </a:solidFill>
                <a:latin typeface="Consolas"/>
              </a:rPr>
              <a:t> </a:t>
            </a:r>
            <a:r>
              <a:rPr lang="en-US" sz="1000">
                <a:solidFill>
                  <a:srgbClr val="9CDCFE"/>
                </a:solidFill>
                <a:latin typeface="Consolas"/>
              </a:rPr>
              <a:t>toppings</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endParaRPr lang="en-US">
              <a:solidFill>
                <a:srgbClr val="FFFFFF"/>
              </a:solidFill>
              <a:latin typeface="Corbel"/>
            </a:endParaRPr>
          </a:p>
          <a:p>
            <a:pPr>
              <a:lnSpc>
                <a:spcPct val="90000"/>
              </a:lnSpc>
            </a:pPr>
            <a:r>
              <a:rPr lang="en-US" sz="1000">
                <a:solidFill>
                  <a:srgbClr val="569CD6"/>
                </a:solidFill>
                <a:latin typeface="Consolas"/>
              </a:rPr>
              <a:t>      public</a:t>
            </a:r>
            <a:r>
              <a:rPr lang="en-US" sz="1000">
                <a:solidFill>
                  <a:srgbClr val="CCCCCC"/>
                </a:solidFill>
                <a:latin typeface="Consolas"/>
              </a:rPr>
              <a:t> </a:t>
            </a:r>
            <a:r>
              <a:rPr lang="en-US" sz="1000" err="1">
                <a:solidFill>
                  <a:srgbClr val="9CDCFE"/>
                </a:solidFill>
                <a:latin typeface="Consolas"/>
              </a:rPr>
              <a:t>doughType</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'Seminole'</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'Wheat'</a:t>
            </a:r>
            <a:endParaRPr lang="en-US">
              <a:solidFill>
                <a:srgbClr val="FFFFFF"/>
              </a:solidFill>
              <a:latin typeface="Corbel"/>
            </a:endParaRPr>
          </a:p>
          <a:p>
            <a:pPr>
              <a:lnSpc>
                <a:spcPct val="90000"/>
              </a:lnSpc>
            </a:pPr>
            <a:r>
              <a:rPr lang="en-US" sz="1000">
                <a:solidFill>
                  <a:srgbClr val="CCCCCC"/>
                </a:solidFill>
                <a:latin typeface="Consolas"/>
              </a:rPr>
              <a:t>    ) {}</a:t>
            </a:r>
            <a:endParaRPr lang="en-US"/>
          </a:p>
          <a:p>
            <a:pPr>
              <a:lnSpc>
                <a:spcPct val="90000"/>
              </a:lnSpc>
            </a:pPr>
            <a:br>
              <a:rPr lang="en-US" sz="1000">
                <a:latin typeface="Consolas"/>
              </a:rPr>
            </a:br>
            <a:r>
              <a:rPr lang="en-US" sz="1000">
                <a:solidFill>
                  <a:srgbClr val="CCCCCC"/>
                </a:solidFill>
                <a:latin typeface="Consolas"/>
              </a:rPr>
              <a:t>    </a:t>
            </a:r>
            <a:r>
              <a:rPr lang="en-US" sz="1000" err="1">
                <a:solidFill>
                  <a:srgbClr val="DCDCAA"/>
                </a:solidFill>
                <a:latin typeface="Consolas"/>
              </a:rPr>
              <a:t>preparePizza</a:t>
            </a:r>
            <a:r>
              <a:rPr lang="en-US" sz="1000">
                <a:solidFill>
                  <a:srgbClr val="CCCCCC"/>
                </a:solidFill>
                <a:latin typeface="Consolas"/>
              </a:rPr>
              <a:t>(</a:t>
            </a:r>
            <a:r>
              <a:rPr lang="en-US" sz="1000">
                <a:solidFill>
                  <a:srgbClr val="9CDCFE"/>
                </a:solidFill>
                <a:latin typeface="Consolas"/>
              </a:rPr>
              <a:t>name</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r>
              <a:rPr lang="en-US" sz="1000" err="1">
                <a:solidFill>
                  <a:srgbClr val="9CDCFE"/>
                </a:solidFill>
                <a:latin typeface="Consolas"/>
              </a:rPr>
              <a:t>includeDate</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boolean</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569CD6"/>
                </a:solidFill>
                <a:latin typeface="Consolas"/>
              </a:rPr>
              <a:t>false</a:t>
            </a:r>
            <a:r>
              <a:rPr lang="en-US" sz="1000">
                <a:solidFill>
                  <a:srgbClr val="CCCCCC"/>
                </a:solidFill>
                <a:latin typeface="Consolas"/>
              </a:rPr>
              <a:t>)</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void</a:t>
            </a:r>
            <a:r>
              <a:rPr lang="en-US" sz="1000">
                <a:solidFill>
                  <a:srgbClr val="CCCCCC"/>
                </a:solidFill>
                <a:latin typeface="Consolas"/>
              </a:rPr>
              <a:t> {}</a:t>
            </a:r>
          </a:p>
          <a:p>
            <a:pPr>
              <a:lnSpc>
                <a:spcPct val="90000"/>
              </a:lnSpc>
            </a:pPr>
            <a:r>
              <a:rPr lang="en-US" sz="1000">
                <a:solidFill>
                  <a:srgbClr val="CCCCCC"/>
                </a:solidFill>
                <a:latin typeface="Consolas"/>
              </a:rPr>
              <a:t>}</a:t>
            </a:r>
          </a:p>
          <a:p>
            <a:pPr>
              <a:lnSpc>
                <a:spcPct val="90000"/>
              </a:lnSpc>
            </a:pPr>
            <a:endParaRPr lang="en-US" sz="1000">
              <a:solidFill>
                <a:srgbClr val="CCCCCC"/>
              </a:solidFill>
              <a:latin typeface="Consolas"/>
            </a:endParaRPr>
          </a:p>
        </p:txBody>
      </p:sp>
      <p:sp>
        <p:nvSpPr>
          <p:cNvPr id="14" name="TextBox 13">
            <a:extLst>
              <a:ext uri="{FF2B5EF4-FFF2-40B4-BE49-F238E27FC236}">
                <a16:creationId xmlns:a16="http://schemas.microsoft.com/office/drawing/2014/main" id="{D8727B24-47AD-024F-5FEA-660B6D753292}"/>
              </a:ext>
            </a:extLst>
          </p:cNvPr>
          <p:cNvSpPr txBox="1"/>
          <p:nvPr/>
        </p:nvSpPr>
        <p:spPr>
          <a:xfrm>
            <a:off x="6720660" y="4150369"/>
            <a:ext cx="5053415" cy="1338828"/>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569CD6"/>
                </a:solidFill>
                <a:latin typeface="Consolas"/>
              </a:rPr>
              <a:t>class</a:t>
            </a:r>
            <a:r>
              <a:rPr lang="en-US" sz="1000">
                <a:solidFill>
                  <a:srgbClr val="CCCCCC"/>
                </a:solidFill>
                <a:latin typeface="Consolas"/>
              </a:rPr>
              <a:t> </a:t>
            </a:r>
            <a:r>
              <a:rPr lang="en-US" sz="1000" err="1">
                <a:solidFill>
                  <a:srgbClr val="4EC9B0"/>
                </a:solidFill>
                <a:latin typeface="Consolas"/>
              </a:rPr>
              <a:t>TavernPizza</a:t>
            </a:r>
            <a:r>
              <a:rPr lang="en-US" sz="1000">
                <a:solidFill>
                  <a:srgbClr val="CCCCCC"/>
                </a:solidFill>
                <a:latin typeface="Consolas"/>
              </a:rPr>
              <a:t> </a:t>
            </a:r>
            <a:r>
              <a:rPr lang="en-US" sz="1000">
                <a:solidFill>
                  <a:srgbClr val="569CD6"/>
                </a:solidFill>
                <a:latin typeface="Consolas"/>
              </a:rPr>
              <a:t>implements</a:t>
            </a:r>
            <a:r>
              <a:rPr lang="en-US" sz="1000">
                <a:solidFill>
                  <a:srgbClr val="CCCCCC"/>
                </a:solidFill>
                <a:latin typeface="Consolas"/>
              </a:rPr>
              <a:t> </a:t>
            </a:r>
            <a:r>
              <a:rPr lang="en-US" sz="1000" err="1">
                <a:solidFill>
                  <a:srgbClr val="4EC9B0"/>
                </a:solidFill>
                <a:latin typeface="Consolas"/>
              </a:rPr>
              <a:t>ITavernPizza</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569CD6"/>
                </a:solidFill>
                <a:latin typeface="Consolas"/>
              </a:rPr>
              <a:t>constructor</a:t>
            </a:r>
            <a:r>
              <a:rPr lang="en-US" sz="1000">
                <a:solidFill>
                  <a:srgbClr val="CCCCCC"/>
                </a:solidFill>
                <a:latin typeface="Consolas"/>
              </a:rPr>
              <a:t>(</a:t>
            </a:r>
          </a:p>
          <a:p>
            <a:pPr>
              <a:lnSpc>
                <a:spcPct val="90000"/>
              </a:lnSpc>
            </a:pPr>
            <a:r>
              <a:rPr lang="en-US" sz="1000">
                <a:solidFill>
                  <a:srgbClr val="569CD6"/>
                </a:solidFill>
                <a:latin typeface="Consolas"/>
              </a:rPr>
              <a:t>      public</a:t>
            </a:r>
            <a:r>
              <a:rPr lang="en-US" sz="1000">
                <a:solidFill>
                  <a:srgbClr val="CCCCCC"/>
                </a:solidFill>
                <a:latin typeface="Consolas"/>
              </a:rPr>
              <a:t> </a:t>
            </a:r>
            <a:r>
              <a:rPr lang="en-US" sz="1000">
                <a:solidFill>
                  <a:srgbClr val="9CDCFE"/>
                </a:solidFill>
                <a:latin typeface="Consolas"/>
              </a:rPr>
              <a:t>toppings</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endParaRPr lang="en-US">
              <a:solidFill>
                <a:srgbClr val="FFFFFF"/>
              </a:solidFill>
              <a:latin typeface="Corbel"/>
            </a:endParaRPr>
          </a:p>
          <a:p>
            <a:pPr>
              <a:lnSpc>
                <a:spcPct val="90000"/>
              </a:lnSpc>
            </a:pPr>
            <a:r>
              <a:rPr lang="en-US" sz="1000">
                <a:solidFill>
                  <a:srgbClr val="569CD6"/>
                </a:solidFill>
                <a:latin typeface="Consolas"/>
              </a:rPr>
              <a:t>      public</a:t>
            </a:r>
            <a:r>
              <a:rPr lang="en-US" sz="1000">
                <a:solidFill>
                  <a:srgbClr val="CCCCCC"/>
                </a:solidFill>
                <a:latin typeface="Consolas"/>
              </a:rPr>
              <a:t> </a:t>
            </a:r>
            <a:r>
              <a:rPr lang="en-US" sz="1000" err="1">
                <a:solidFill>
                  <a:srgbClr val="9CDCFE"/>
                </a:solidFill>
                <a:latin typeface="Consolas"/>
              </a:rPr>
              <a:t>squareCutSize</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'S'</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'M'</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'L'</a:t>
            </a:r>
            <a:endParaRPr lang="en-US">
              <a:solidFill>
                <a:srgbClr val="FFFFFF"/>
              </a:solidFill>
              <a:latin typeface="Corbel"/>
            </a:endParaRPr>
          </a:p>
          <a:p>
            <a:pPr>
              <a:lnSpc>
                <a:spcPct val="90000"/>
              </a:lnSpc>
            </a:pPr>
            <a:r>
              <a:rPr lang="en-US" sz="1000">
                <a:solidFill>
                  <a:srgbClr val="CCCCCC"/>
                </a:solidFill>
                <a:latin typeface="Consolas"/>
              </a:rPr>
              <a:t>    ) {}</a:t>
            </a:r>
            <a:endParaRPr lang="en-US"/>
          </a:p>
          <a:p>
            <a:pPr>
              <a:lnSpc>
                <a:spcPct val="90000"/>
              </a:lnSpc>
            </a:pPr>
            <a:br>
              <a:rPr lang="en-US" sz="1000">
                <a:latin typeface="Consolas"/>
              </a:rPr>
            </a:br>
            <a:r>
              <a:rPr lang="en-US" sz="1000">
                <a:solidFill>
                  <a:srgbClr val="CCCCCC"/>
                </a:solidFill>
                <a:latin typeface="Consolas"/>
              </a:rPr>
              <a:t>    </a:t>
            </a:r>
            <a:r>
              <a:rPr lang="en-US" sz="1000" err="1">
                <a:solidFill>
                  <a:srgbClr val="DCDCAA"/>
                </a:solidFill>
                <a:latin typeface="Consolas"/>
              </a:rPr>
              <a:t>preparePizza</a:t>
            </a:r>
            <a:r>
              <a:rPr lang="en-US" sz="1000">
                <a:solidFill>
                  <a:srgbClr val="CCCCCC"/>
                </a:solidFill>
                <a:latin typeface="Consolas"/>
              </a:rPr>
              <a:t>(</a:t>
            </a:r>
            <a:r>
              <a:rPr lang="en-US" sz="1000">
                <a:solidFill>
                  <a:srgbClr val="9CDCFE"/>
                </a:solidFill>
                <a:latin typeface="Consolas"/>
              </a:rPr>
              <a:t>name</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void</a:t>
            </a:r>
            <a:r>
              <a:rPr lang="en-US" sz="1000">
                <a:solidFill>
                  <a:srgbClr val="CCCCCC"/>
                </a:solidFill>
                <a:latin typeface="Consolas"/>
              </a:rPr>
              <a:t> {}</a:t>
            </a:r>
          </a:p>
          <a:p>
            <a:pPr>
              <a:lnSpc>
                <a:spcPct val="90000"/>
              </a:lnSpc>
            </a:pPr>
            <a:r>
              <a:rPr lang="en-US" sz="1000">
                <a:solidFill>
                  <a:srgbClr val="CCCCCC"/>
                </a:solidFill>
                <a:latin typeface="Consolas"/>
              </a:rPr>
              <a:t>}</a:t>
            </a:r>
          </a:p>
          <a:p>
            <a:pPr>
              <a:lnSpc>
                <a:spcPct val="90000"/>
              </a:lnSpc>
            </a:pPr>
            <a:endParaRPr lang="en-US" sz="1000">
              <a:solidFill>
                <a:srgbClr val="CCCCCC"/>
              </a:solidFill>
              <a:latin typeface="Consolas"/>
            </a:endParaRPr>
          </a:p>
        </p:txBody>
      </p:sp>
      <p:sp>
        <p:nvSpPr>
          <p:cNvPr id="17" name="Arrow: Right 16">
            <a:extLst>
              <a:ext uri="{FF2B5EF4-FFF2-40B4-BE49-F238E27FC236}">
                <a16:creationId xmlns:a16="http://schemas.microsoft.com/office/drawing/2014/main" id="{A54ADC31-8AF3-689D-839E-5309CBADFB4E}"/>
              </a:ext>
            </a:extLst>
          </p:cNvPr>
          <p:cNvSpPr/>
          <p:nvPr/>
        </p:nvSpPr>
        <p:spPr>
          <a:xfrm rot="-1320000">
            <a:off x="2369402" y="3144493"/>
            <a:ext cx="1089287"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278B614-D727-6317-F884-63EE048AD678}"/>
              </a:ext>
            </a:extLst>
          </p:cNvPr>
          <p:cNvSpPr/>
          <p:nvPr/>
        </p:nvSpPr>
        <p:spPr>
          <a:xfrm rot="1800000">
            <a:off x="2421074" y="4244115"/>
            <a:ext cx="1089287"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07FF2B4-12AB-C9F2-BC2A-0CFF1BFBE937}"/>
              </a:ext>
            </a:extLst>
          </p:cNvPr>
          <p:cNvSpPr/>
          <p:nvPr/>
        </p:nvSpPr>
        <p:spPr>
          <a:xfrm>
            <a:off x="6091365" y="2994840"/>
            <a:ext cx="822474"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9054511-7ED9-587C-C618-B4B9CCBAA9D7}"/>
              </a:ext>
            </a:extLst>
          </p:cNvPr>
          <p:cNvSpPr/>
          <p:nvPr/>
        </p:nvSpPr>
        <p:spPr>
          <a:xfrm>
            <a:off x="6148969" y="4465340"/>
            <a:ext cx="822474"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letter on a black background&#10;&#10;Description automatically generated">
            <a:extLst>
              <a:ext uri="{FF2B5EF4-FFF2-40B4-BE49-F238E27FC236}">
                <a16:creationId xmlns:a16="http://schemas.microsoft.com/office/drawing/2014/main" id="{19CC7D33-E49E-B5D7-E49D-87D43381504A}"/>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77896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8762-2433-9672-7E2E-6BE747835D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0F597-AF27-9900-72EC-80A410FDD80E}"/>
              </a:ext>
            </a:extLst>
          </p:cNvPr>
          <p:cNvSpPr>
            <a:spLocks noGrp="1"/>
          </p:cNvSpPr>
          <p:nvPr>
            <p:ph type="title"/>
          </p:nvPr>
        </p:nvSpPr>
        <p:spPr/>
        <p:txBody>
          <a:bodyPr/>
          <a:lstStyle/>
          <a:p>
            <a:r>
              <a:rPr lang="en-US"/>
              <a:t>D – Dependency Inversion Principle</a:t>
            </a:r>
          </a:p>
        </p:txBody>
      </p:sp>
      <p:sp>
        <p:nvSpPr>
          <p:cNvPr id="3" name="Text Placeholder 2">
            <a:extLst>
              <a:ext uri="{FF2B5EF4-FFF2-40B4-BE49-F238E27FC236}">
                <a16:creationId xmlns:a16="http://schemas.microsoft.com/office/drawing/2014/main" id="{80C79966-F964-F779-B152-FDCBB5B29240}"/>
              </a:ext>
            </a:extLst>
          </p:cNvPr>
          <p:cNvSpPr>
            <a:spLocks noGrp="1"/>
          </p:cNvSpPr>
          <p:nvPr>
            <p:ph type="body" idx="1"/>
          </p:nvPr>
        </p:nvSpPr>
        <p:spPr>
          <a:xfrm>
            <a:off x="1444321" y="1690281"/>
            <a:ext cx="9323894" cy="456188"/>
          </a:xfrm>
        </p:spPr>
        <p:txBody>
          <a:bodyPr>
            <a:normAutofit/>
          </a:bodyPr>
          <a:lstStyle/>
          <a:p>
            <a:r>
              <a:rPr lang="en-US"/>
              <a:t>"Code should depend on abstractions, not concretions."</a:t>
            </a:r>
          </a:p>
        </p:txBody>
      </p:sp>
      <p:sp>
        <p:nvSpPr>
          <p:cNvPr id="4" name="TextBox 3">
            <a:extLst>
              <a:ext uri="{FF2B5EF4-FFF2-40B4-BE49-F238E27FC236}">
                <a16:creationId xmlns:a16="http://schemas.microsoft.com/office/drawing/2014/main" id="{AC3FA34B-4981-C44C-EE5D-4B82A7173389}"/>
              </a:ext>
            </a:extLst>
          </p:cNvPr>
          <p:cNvSpPr txBox="1"/>
          <p:nvPr/>
        </p:nvSpPr>
        <p:spPr>
          <a:xfrm>
            <a:off x="2718456" y="2276457"/>
            <a:ext cx="6784449" cy="2308324"/>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569CD6"/>
                </a:solidFill>
                <a:latin typeface="Consolas"/>
              </a:rPr>
              <a:t>class</a:t>
            </a:r>
            <a:r>
              <a:rPr lang="en-US" sz="1000">
                <a:solidFill>
                  <a:srgbClr val="CCCCCC"/>
                </a:solidFill>
                <a:latin typeface="Consolas"/>
              </a:rPr>
              <a:t> </a:t>
            </a:r>
            <a:r>
              <a:rPr lang="en-US" sz="1000" err="1">
                <a:solidFill>
                  <a:srgbClr val="4EC9B0"/>
                </a:solidFill>
                <a:latin typeface="Consolas"/>
              </a:rPr>
              <a:t>PizzaFactory</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569CD6"/>
                </a:solidFill>
                <a:latin typeface="Consolas"/>
              </a:rPr>
              <a:t>static</a:t>
            </a:r>
            <a:r>
              <a:rPr lang="en-US" sz="1000">
                <a:solidFill>
                  <a:srgbClr val="CCCCCC"/>
                </a:solidFill>
                <a:latin typeface="Consolas"/>
              </a:rPr>
              <a:t> </a:t>
            </a:r>
            <a:r>
              <a:rPr lang="en-US" sz="1000" err="1">
                <a:solidFill>
                  <a:srgbClr val="DCDCAA"/>
                </a:solidFill>
                <a:latin typeface="Consolas"/>
              </a:rPr>
              <a:t>createPizza</a:t>
            </a:r>
            <a:r>
              <a:rPr lang="en-US" sz="1000">
                <a:solidFill>
                  <a:srgbClr val="CCCCCC"/>
                </a:solidFill>
                <a:latin typeface="Consolas"/>
              </a:rPr>
              <a:t>(</a:t>
            </a:r>
            <a:r>
              <a:rPr lang="en-US" sz="1000">
                <a:solidFill>
                  <a:srgbClr val="9CDCFE"/>
                </a:solidFill>
                <a:latin typeface="Consolas"/>
              </a:rPr>
              <a:t>type</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a:t>
            </a:r>
            <a:r>
              <a:rPr lang="en-US" sz="1000" err="1">
                <a:solidFill>
                  <a:srgbClr val="CE9178"/>
                </a:solidFill>
                <a:latin typeface="Consolas"/>
              </a:rPr>
              <a:t>DeepDish</a:t>
            </a:r>
            <a:r>
              <a:rPr lang="en-US" sz="1000">
                <a:solidFill>
                  <a:srgbClr val="CE9178"/>
                </a:solidFill>
                <a:latin typeface="Consolas"/>
              </a:rPr>
              <a:t>'</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'Tavern'</a:t>
            </a:r>
            <a:r>
              <a:rPr lang="en-US" sz="1000">
                <a:solidFill>
                  <a:srgbClr val="CCCCCC"/>
                </a:solidFill>
                <a:latin typeface="Consolas"/>
              </a:rPr>
              <a:t>, </a:t>
            </a:r>
            <a:r>
              <a:rPr lang="en-US" sz="1000">
                <a:solidFill>
                  <a:srgbClr val="9CDCFE"/>
                </a:solidFill>
                <a:latin typeface="Consolas"/>
              </a:rPr>
              <a:t>toppings</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C586C0"/>
                </a:solidFill>
                <a:latin typeface="Consolas"/>
              </a:rPr>
              <a:t>switch</a:t>
            </a:r>
            <a:r>
              <a:rPr lang="en-US" sz="1000">
                <a:solidFill>
                  <a:srgbClr val="CCCCCC"/>
                </a:solidFill>
                <a:latin typeface="Consolas"/>
              </a:rPr>
              <a:t> (</a:t>
            </a:r>
            <a:r>
              <a:rPr lang="en-US" sz="1000">
                <a:solidFill>
                  <a:srgbClr val="9CDCFE"/>
                </a:solidFill>
                <a:latin typeface="Consolas"/>
              </a:rPr>
              <a:t>type</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C586C0"/>
                </a:solidFill>
                <a:latin typeface="Consolas"/>
              </a:rPr>
              <a:t>case</a:t>
            </a:r>
            <a:r>
              <a:rPr lang="en-US" sz="1000">
                <a:solidFill>
                  <a:srgbClr val="CCCCCC"/>
                </a:solidFill>
                <a:latin typeface="Consolas"/>
              </a:rPr>
              <a:t> </a:t>
            </a:r>
            <a:r>
              <a:rPr lang="en-US" sz="1000">
                <a:solidFill>
                  <a:srgbClr val="CE9178"/>
                </a:solidFill>
                <a:latin typeface="Consolas"/>
              </a:rPr>
              <a:t>'</a:t>
            </a:r>
            <a:r>
              <a:rPr lang="en-US" sz="1000" err="1">
                <a:solidFill>
                  <a:srgbClr val="CE9178"/>
                </a:solidFill>
                <a:latin typeface="Consolas"/>
              </a:rPr>
              <a:t>DeepDish</a:t>
            </a:r>
            <a:r>
              <a:rPr lang="en-US" sz="1000">
                <a:solidFill>
                  <a:srgbClr val="CE9178"/>
                </a:solidFill>
                <a:latin typeface="Consolas"/>
              </a:rPr>
              <a:t>'</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return</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DeepDishPizza</a:t>
            </a:r>
            <a:r>
              <a:rPr lang="en-US" sz="1000">
                <a:solidFill>
                  <a:srgbClr val="CCCCCC"/>
                </a:solidFill>
                <a:latin typeface="Consolas"/>
              </a:rPr>
              <a:t>(</a:t>
            </a:r>
            <a:r>
              <a:rPr lang="en-US" sz="1000">
                <a:solidFill>
                  <a:srgbClr val="9CDCFE"/>
                </a:solidFill>
                <a:latin typeface="Consolas"/>
              </a:rPr>
              <a:t>toppings</a:t>
            </a:r>
            <a:r>
              <a:rPr lang="en-US" sz="1000">
                <a:solidFill>
                  <a:srgbClr val="CCCCCC"/>
                </a:solidFill>
                <a:latin typeface="Consolas"/>
              </a:rPr>
              <a:t>, </a:t>
            </a:r>
            <a:r>
              <a:rPr lang="en-US" sz="1000">
                <a:solidFill>
                  <a:srgbClr val="CE9178"/>
                </a:solidFill>
                <a:latin typeface="Consolas"/>
              </a:rPr>
              <a:t>'Seminole'</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case</a:t>
            </a:r>
            <a:r>
              <a:rPr lang="en-US" sz="1000">
                <a:solidFill>
                  <a:srgbClr val="CCCCCC"/>
                </a:solidFill>
                <a:latin typeface="Consolas"/>
              </a:rPr>
              <a:t> </a:t>
            </a:r>
            <a:r>
              <a:rPr lang="en-US" sz="1000">
                <a:solidFill>
                  <a:srgbClr val="CE9178"/>
                </a:solidFill>
                <a:latin typeface="Consolas"/>
              </a:rPr>
              <a:t>'Tavern'</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return</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TavernPizza</a:t>
            </a:r>
            <a:r>
              <a:rPr lang="en-US" sz="1000">
                <a:solidFill>
                  <a:srgbClr val="CCCCCC"/>
                </a:solidFill>
                <a:latin typeface="Consolas"/>
              </a:rPr>
              <a:t>(</a:t>
            </a:r>
            <a:r>
              <a:rPr lang="en-US" sz="1000">
                <a:solidFill>
                  <a:srgbClr val="9CDCFE"/>
                </a:solidFill>
                <a:latin typeface="Consolas"/>
              </a:rPr>
              <a:t>toppings</a:t>
            </a:r>
            <a:r>
              <a:rPr lang="en-US" sz="1000">
                <a:solidFill>
                  <a:srgbClr val="CCCCCC"/>
                </a:solidFill>
                <a:latin typeface="Consolas"/>
              </a:rPr>
              <a:t>, </a:t>
            </a:r>
            <a:r>
              <a:rPr lang="en-US" sz="1000">
                <a:solidFill>
                  <a:srgbClr val="CE9178"/>
                </a:solidFill>
                <a:latin typeface="Consolas"/>
              </a:rPr>
              <a:t>'Large'</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default</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throw</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a:solidFill>
                  <a:srgbClr val="4EC9B0"/>
                </a:solidFill>
                <a:latin typeface="Consolas"/>
              </a:rPr>
              <a:t>Error</a:t>
            </a:r>
            <a:r>
              <a:rPr lang="en-US" sz="1000">
                <a:solidFill>
                  <a:srgbClr val="CCCCCC"/>
                </a:solidFill>
                <a:latin typeface="Consolas"/>
              </a:rPr>
              <a:t>(</a:t>
            </a:r>
            <a:r>
              <a:rPr lang="en-US" sz="1000">
                <a:solidFill>
                  <a:srgbClr val="CE9178"/>
                </a:solidFill>
                <a:latin typeface="Consolas"/>
              </a:rPr>
              <a:t>'Invalid pizza type...'</a:t>
            </a:r>
            <a:r>
              <a:rPr lang="en-US" sz="1000">
                <a:solidFill>
                  <a:srgbClr val="CCCCCC"/>
                </a:solidFill>
                <a:latin typeface="Consolas"/>
              </a:rPr>
              <a:t>);</a:t>
            </a:r>
          </a:p>
          <a:p>
            <a:pPr>
              <a:lnSpc>
                <a:spcPct val="90000"/>
              </a:lnSpc>
            </a:pPr>
            <a:r>
              <a:rPr lang="en-US" sz="1000">
                <a:solidFill>
                  <a:srgbClr val="CCCCCC"/>
                </a:solidFill>
                <a:latin typeface="Consolas"/>
              </a:rPr>
              <a:t>        }</a:t>
            </a:r>
          </a:p>
          <a:p>
            <a:pPr>
              <a:lnSpc>
                <a:spcPct val="90000"/>
              </a:lnSpc>
            </a:pPr>
            <a:r>
              <a:rPr lang="en-US" sz="1000">
                <a:solidFill>
                  <a:srgbClr val="CCCCCC"/>
                </a:solidFill>
                <a:latin typeface="Consolas"/>
              </a:rPr>
              <a:t>    }</a:t>
            </a:r>
          </a:p>
          <a:p>
            <a:pPr>
              <a:lnSpc>
                <a:spcPct val="90000"/>
              </a:lnSpc>
            </a:pPr>
            <a:r>
              <a:rPr lang="en-US" sz="1000">
                <a:solidFill>
                  <a:srgbClr val="CCCCCC"/>
                </a:solidFill>
                <a:latin typeface="Consolas"/>
              </a:rPr>
              <a:t>}</a:t>
            </a:r>
          </a:p>
          <a:p>
            <a:pPr>
              <a:lnSpc>
                <a:spcPct val="90000"/>
              </a:lnSpc>
            </a:pPr>
            <a:br>
              <a:rPr lang="en-US" sz="1000">
                <a:latin typeface="Consolas"/>
              </a:rPr>
            </a:br>
            <a:r>
              <a:rPr lang="en-US" sz="1000">
                <a:solidFill>
                  <a:srgbClr val="569CD6"/>
                </a:solidFill>
                <a:latin typeface="Consolas"/>
              </a:rPr>
              <a:t>const</a:t>
            </a:r>
            <a:r>
              <a:rPr lang="en-US" sz="1000">
                <a:solidFill>
                  <a:srgbClr val="CCCCCC"/>
                </a:solidFill>
                <a:latin typeface="Consolas"/>
              </a:rPr>
              <a:t> </a:t>
            </a:r>
            <a:r>
              <a:rPr lang="en-US" sz="1000" err="1">
                <a:solidFill>
                  <a:srgbClr val="4FC1FF"/>
                </a:solidFill>
                <a:latin typeface="Consolas"/>
              </a:rPr>
              <a:t>myPizza</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PizzaFactory</a:t>
            </a:r>
            <a:r>
              <a:rPr lang="en-US" sz="1000" err="1">
                <a:solidFill>
                  <a:srgbClr val="CCCCCC"/>
                </a:solidFill>
                <a:latin typeface="Consolas"/>
              </a:rPr>
              <a:t>.</a:t>
            </a:r>
            <a:r>
              <a:rPr lang="en-US" sz="1000" err="1">
                <a:solidFill>
                  <a:srgbClr val="DCDCAA"/>
                </a:solidFill>
                <a:latin typeface="Consolas"/>
              </a:rPr>
              <a:t>createPizza</a:t>
            </a:r>
            <a:r>
              <a:rPr lang="en-US" sz="1000">
                <a:solidFill>
                  <a:srgbClr val="CCCCCC"/>
                </a:solidFill>
                <a:latin typeface="Consolas"/>
              </a:rPr>
              <a:t>(</a:t>
            </a:r>
            <a:r>
              <a:rPr lang="en-US" sz="1000">
                <a:solidFill>
                  <a:srgbClr val="CE9178"/>
                </a:solidFill>
                <a:latin typeface="Consolas"/>
              </a:rPr>
              <a:t>'</a:t>
            </a:r>
            <a:r>
              <a:rPr lang="en-US" sz="1000" err="1">
                <a:solidFill>
                  <a:srgbClr val="CE9178"/>
                </a:solidFill>
                <a:latin typeface="Consolas"/>
              </a:rPr>
              <a:t>DeepDish</a:t>
            </a:r>
            <a:r>
              <a:rPr lang="en-US" sz="1000">
                <a:solidFill>
                  <a:srgbClr val="CE9178"/>
                </a:solidFill>
                <a:latin typeface="Consolas"/>
              </a:rPr>
              <a:t>'</a:t>
            </a:r>
            <a:r>
              <a:rPr lang="en-US" sz="1000">
                <a:solidFill>
                  <a:srgbClr val="CCCCCC"/>
                </a:solidFill>
                <a:latin typeface="Consolas"/>
              </a:rPr>
              <a:t>, [</a:t>
            </a:r>
            <a:r>
              <a:rPr lang="en-US" sz="1000">
                <a:solidFill>
                  <a:srgbClr val="CE9178"/>
                </a:solidFill>
                <a:latin typeface="Consolas"/>
              </a:rPr>
              <a:t>'cheese'</a:t>
            </a:r>
            <a:r>
              <a:rPr lang="en-US" sz="1000">
                <a:solidFill>
                  <a:srgbClr val="CCCCCC"/>
                </a:solidFill>
                <a:latin typeface="Consolas"/>
              </a:rPr>
              <a:t>, </a:t>
            </a:r>
            <a:r>
              <a:rPr lang="en-US" sz="1000">
                <a:solidFill>
                  <a:srgbClr val="CE9178"/>
                </a:solidFill>
                <a:latin typeface="Consolas"/>
              </a:rPr>
              <a:t>'pepperoni'</a:t>
            </a:r>
            <a:r>
              <a:rPr lang="en-US" sz="1000">
                <a:solidFill>
                  <a:srgbClr val="CCCCCC"/>
                </a:solidFill>
                <a:latin typeface="Consolas"/>
              </a:rPr>
              <a:t>]);</a:t>
            </a:r>
          </a:p>
          <a:p>
            <a:pPr>
              <a:lnSpc>
                <a:spcPct val="90000"/>
              </a:lnSpc>
            </a:pPr>
            <a:r>
              <a:rPr lang="en-US" sz="1000" err="1">
                <a:solidFill>
                  <a:srgbClr val="4FC1FF"/>
                </a:solidFill>
                <a:latin typeface="Consolas"/>
              </a:rPr>
              <a:t>myPizza</a:t>
            </a:r>
            <a:r>
              <a:rPr lang="en-US" sz="1000" err="1">
                <a:solidFill>
                  <a:srgbClr val="CCCCCC"/>
                </a:solidFill>
                <a:latin typeface="Consolas"/>
              </a:rPr>
              <a:t>.</a:t>
            </a:r>
            <a:r>
              <a:rPr lang="en-US" sz="1000" err="1">
                <a:solidFill>
                  <a:srgbClr val="DCDCAA"/>
                </a:solidFill>
                <a:latin typeface="Consolas"/>
              </a:rPr>
              <a:t>preparePizza</a:t>
            </a:r>
            <a:r>
              <a:rPr lang="en-US" sz="1000">
                <a:solidFill>
                  <a:srgbClr val="CCCCCC"/>
                </a:solidFill>
                <a:latin typeface="Consolas"/>
              </a:rPr>
              <a:t>(</a:t>
            </a:r>
            <a:r>
              <a:rPr lang="en-US" sz="1000">
                <a:solidFill>
                  <a:srgbClr val="CE9178"/>
                </a:solidFill>
                <a:latin typeface="Consolas"/>
              </a:rPr>
              <a:t>'Adam'</a:t>
            </a:r>
            <a:r>
              <a:rPr lang="en-US" sz="1000">
                <a:solidFill>
                  <a:srgbClr val="CCCCCC"/>
                </a:solidFill>
                <a:latin typeface="Consolas"/>
              </a:rPr>
              <a:t>, </a:t>
            </a:r>
            <a:r>
              <a:rPr lang="en-US" sz="1000">
                <a:solidFill>
                  <a:srgbClr val="569CD6"/>
                </a:solidFill>
                <a:latin typeface="Consolas"/>
              </a:rPr>
              <a:t>true</a:t>
            </a:r>
            <a:r>
              <a:rPr lang="en-US" sz="1000">
                <a:solidFill>
                  <a:srgbClr val="CCCCCC"/>
                </a:solidFill>
                <a:latin typeface="Consolas"/>
              </a:rPr>
              <a:t>);</a:t>
            </a:r>
          </a:p>
          <a:p>
            <a:pPr>
              <a:lnSpc>
                <a:spcPct val="90000"/>
              </a:lnSpc>
            </a:pPr>
            <a:endParaRPr lang="en-US" sz="1000">
              <a:solidFill>
                <a:srgbClr val="CCCCCC"/>
              </a:solidFill>
              <a:latin typeface="Consolas"/>
            </a:endParaRPr>
          </a:p>
        </p:txBody>
      </p:sp>
      <p:sp>
        <p:nvSpPr>
          <p:cNvPr id="5" name="TextBox 4">
            <a:extLst>
              <a:ext uri="{FF2B5EF4-FFF2-40B4-BE49-F238E27FC236}">
                <a16:creationId xmlns:a16="http://schemas.microsoft.com/office/drawing/2014/main" id="{AAFBDAF8-AF1F-381E-D6CC-5A9986F36EAD}"/>
              </a:ext>
            </a:extLst>
          </p:cNvPr>
          <p:cNvSpPr txBox="1"/>
          <p:nvPr/>
        </p:nvSpPr>
        <p:spPr>
          <a:xfrm>
            <a:off x="1723097" y="4811667"/>
            <a:ext cx="9506294" cy="14219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buFont typeface="Arial"/>
              <a:buChar char="•"/>
            </a:pPr>
            <a:r>
              <a:rPr lang="en-US" sz="2400"/>
              <a:t>Promotes architectural boundaries around code.</a:t>
            </a:r>
          </a:p>
          <a:p>
            <a:pPr marL="342900" indent="-342900">
              <a:lnSpc>
                <a:spcPct val="90000"/>
              </a:lnSpc>
              <a:buFont typeface="Arial"/>
              <a:buChar char="•"/>
            </a:pPr>
            <a:r>
              <a:rPr lang="en-US" sz="2400"/>
              <a:t>Allows for the flow of control to be inverted for dynamic programs.</a:t>
            </a:r>
          </a:p>
          <a:p>
            <a:pPr marL="342900" indent="-342900">
              <a:lnSpc>
                <a:spcPct val="90000"/>
              </a:lnSpc>
              <a:buFont typeface="Arial"/>
              <a:buChar char="•"/>
            </a:pPr>
            <a:r>
              <a:rPr lang="en-US" sz="2400"/>
              <a:t>Changes to concrete objects do not require changes to abstractions.</a:t>
            </a:r>
          </a:p>
          <a:p>
            <a:pPr marL="342900" indent="-342900">
              <a:lnSpc>
                <a:spcPct val="90000"/>
              </a:lnSpc>
              <a:buFont typeface="Arial"/>
              <a:buChar char="•"/>
            </a:pPr>
            <a:endParaRPr lang="en-US" sz="2400"/>
          </a:p>
        </p:txBody>
      </p:sp>
      <p:pic>
        <p:nvPicPr>
          <p:cNvPr id="7" name="Picture 6" descr="A white letter on a black background&#10;&#10;Description automatically generated">
            <a:extLst>
              <a:ext uri="{FF2B5EF4-FFF2-40B4-BE49-F238E27FC236}">
                <a16:creationId xmlns:a16="http://schemas.microsoft.com/office/drawing/2014/main" id="{3F077345-81C5-FC94-FC10-E1C724D8E7EA}"/>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425206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350D8-DA37-EAA2-5B9D-B3011069FB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8B688-FE87-67AC-D41F-0FBA2ED08CE8}"/>
              </a:ext>
            </a:extLst>
          </p:cNvPr>
          <p:cNvSpPr>
            <a:spLocks noGrp="1"/>
          </p:cNvSpPr>
          <p:nvPr>
            <p:ph type="title"/>
          </p:nvPr>
        </p:nvSpPr>
        <p:spPr/>
        <p:txBody>
          <a:bodyPr/>
          <a:lstStyle/>
          <a:p>
            <a:r>
              <a:rPr lang="en-US"/>
              <a:t>Design Patterns</a:t>
            </a:r>
          </a:p>
        </p:txBody>
      </p:sp>
      <p:pic>
        <p:nvPicPr>
          <p:cNvPr id="7" name="Picture 6" descr="A group of men standing together&#10;&#10;Description automatically generated">
            <a:extLst>
              <a:ext uri="{FF2B5EF4-FFF2-40B4-BE49-F238E27FC236}">
                <a16:creationId xmlns:a16="http://schemas.microsoft.com/office/drawing/2014/main" id="{50A8E8BF-3AF6-91B2-022A-39F6B5EC7E08}"/>
              </a:ext>
            </a:extLst>
          </p:cNvPr>
          <p:cNvPicPr>
            <a:picLocks noChangeAspect="1"/>
          </p:cNvPicPr>
          <p:nvPr/>
        </p:nvPicPr>
        <p:blipFill>
          <a:blip r:embed="rId2"/>
          <a:stretch>
            <a:fillRect/>
          </a:stretch>
        </p:blipFill>
        <p:spPr>
          <a:xfrm>
            <a:off x="429695" y="2314575"/>
            <a:ext cx="4153543" cy="2228850"/>
          </a:xfrm>
          <a:prstGeom prst="rect">
            <a:avLst/>
          </a:prstGeom>
        </p:spPr>
      </p:pic>
      <p:pic>
        <p:nvPicPr>
          <p:cNvPr id="6" name="Picture 5" descr="A book cover with text and images&#10;&#10;Description automatically generated">
            <a:extLst>
              <a:ext uri="{FF2B5EF4-FFF2-40B4-BE49-F238E27FC236}">
                <a16:creationId xmlns:a16="http://schemas.microsoft.com/office/drawing/2014/main" id="{A4AFD931-B474-B3FE-484B-002E0BDDD574}"/>
              </a:ext>
            </a:extLst>
          </p:cNvPr>
          <p:cNvPicPr>
            <a:picLocks noChangeAspect="1"/>
          </p:cNvPicPr>
          <p:nvPr/>
        </p:nvPicPr>
        <p:blipFill>
          <a:blip r:embed="rId3"/>
          <a:stretch>
            <a:fillRect/>
          </a:stretch>
        </p:blipFill>
        <p:spPr>
          <a:xfrm rot="20340000">
            <a:off x="1777300" y="3815373"/>
            <a:ext cx="2118467" cy="2664710"/>
          </a:xfrm>
          <a:prstGeom prst="rect">
            <a:avLst/>
          </a:prstGeom>
        </p:spPr>
      </p:pic>
      <p:pic>
        <p:nvPicPr>
          <p:cNvPr id="8" name="Picture 7" descr="A brown cowboy hat with a black background&#10;&#10;Description automatically generated">
            <a:extLst>
              <a:ext uri="{FF2B5EF4-FFF2-40B4-BE49-F238E27FC236}">
                <a16:creationId xmlns:a16="http://schemas.microsoft.com/office/drawing/2014/main" id="{8FA9BD1C-9136-80E0-17A8-34726A5E4E03}"/>
              </a:ext>
            </a:extLst>
          </p:cNvPr>
          <p:cNvPicPr>
            <a:picLocks noChangeAspect="1"/>
          </p:cNvPicPr>
          <p:nvPr/>
        </p:nvPicPr>
        <p:blipFill>
          <a:blip r:embed="rId4"/>
          <a:stretch>
            <a:fillRect/>
          </a:stretch>
        </p:blipFill>
        <p:spPr>
          <a:xfrm>
            <a:off x="827490" y="2407454"/>
            <a:ext cx="670290" cy="670187"/>
          </a:xfrm>
          <a:prstGeom prst="rect">
            <a:avLst/>
          </a:prstGeom>
        </p:spPr>
      </p:pic>
      <p:pic>
        <p:nvPicPr>
          <p:cNvPr id="9" name="Picture 8" descr="A green cowboy hat with a black background&#10;&#10;Description automatically generated">
            <a:extLst>
              <a:ext uri="{FF2B5EF4-FFF2-40B4-BE49-F238E27FC236}">
                <a16:creationId xmlns:a16="http://schemas.microsoft.com/office/drawing/2014/main" id="{8D54F1DB-0CF9-A370-2F8E-F8B92FD388C6}"/>
              </a:ext>
            </a:extLst>
          </p:cNvPr>
          <p:cNvPicPr>
            <a:picLocks noChangeAspect="1"/>
          </p:cNvPicPr>
          <p:nvPr/>
        </p:nvPicPr>
        <p:blipFill>
          <a:blip r:embed="rId5"/>
          <a:stretch>
            <a:fillRect/>
          </a:stretch>
        </p:blipFill>
        <p:spPr>
          <a:xfrm rot="1140000">
            <a:off x="3398011" y="2589641"/>
            <a:ext cx="800442" cy="793812"/>
          </a:xfrm>
          <a:prstGeom prst="rect">
            <a:avLst/>
          </a:prstGeom>
        </p:spPr>
      </p:pic>
      <p:pic>
        <p:nvPicPr>
          <p:cNvPr id="10" name="Picture 9" descr="A purple cowboy hat on a black background&#10;&#10;Description automatically generated">
            <a:extLst>
              <a:ext uri="{FF2B5EF4-FFF2-40B4-BE49-F238E27FC236}">
                <a16:creationId xmlns:a16="http://schemas.microsoft.com/office/drawing/2014/main" id="{9EDAB973-855B-CBBD-B440-598DC522E1C1}"/>
              </a:ext>
            </a:extLst>
          </p:cNvPr>
          <p:cNvPicPr>
            <a:picLocks noChangeAspect="1"/>
          </p:cNvPicPr>
          <p:nvPr/>
        </p:nvPicPr>
        <p:blipFill>
          <a:blip r:embed="rId6"/>
          <a:stretch>
            <a:fillRect/>
          </a:stretch>
        </p:blipFill>
        <p:spPr>
          <a:xfrm>
            <a:off x="2109498" y="2407457"/>
            <a:ext cx="937102" cy="936957"/>
          </a:xfrm>
          <a:prstGeom prst="rect">
            <a:avLst/>
          </a:prstGeom>
        </p:spPr>
      </p:pic>
      <p:pic>
        <p:nvPicPr>
          <p:cNvPr id="11" name="Picture 10" descr="A close up of a hat&#10;&#10;Description automatically generated">
            <a:extLst>
              <a:ext uri="{FF2B5EF4-FFF2-40B4-BE49-F238E27FC236}">
                <a16:creationId xmlns:a16="http://schemas.microsoft.com/office/drawing/2014/main" id="{D8555379-986D-006B-3739-DF3F66A30D51}"/>
              </a:ext>
            </a:extLst>
          </p:cNvPr>
          <p:cNvPicPr>
            <a:picLocks noChangeAspect="1"/>
          </p:cNvPicPr>
          <p:nvPr/>
        </p:nvPicPr>
        <p:blipFill>
          <a:blip r:embed="rId7"/>
          <a:stretch>
            <a:fillRect/>
          </a:stretch>
        </p:blipFill>
        <p:spPr>
          <a:xfrm>
            <a:off x="1673486" y="2654710"/>
            <a:ext cx="436013" cy="435945"/>
          </a:xfrm>
          <a:prstGeom prst="rect">
            <a:avLst/>
          </a:prstGeom>
        </p:spPr>
      </p:pic>
      <p:sp>
        <p:nvSpPr>
          <p:cNvPr id="12" name="TextBox 11">
            <a:extLst>
              <a:ext uri="{FF2B5EF4-FFF2-40B4-BE49-F238E27FC236}">
                <a16:creationId xmlns:a16="http://schemas.microsoft.com/office/drawing/2014/main" id="{AA926E2B-AC59-9825-5170-AE7710008560}"/>
              </a:ext>
            </a:extLst>
          </p:cNvPr>
          <p:cNvSpPr txBox="1"/>
          <p:nvPr/>
        </p:nvSpPr>
        <p:spPr>
          <a:xfrm>
            <a:off x="5026241" y="1853142"/>
            <a:ext cx="6859877" cy="26407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buFont typeface="Arial"/>
              <a:buChar char="•"/>
            </a:pPr>
            <a:r>
              <a:rPr lang="en-US" sz="2000"/>
              <a:t>Design Patterns are example best practices for building reusable logic that implements recommended and repeatable patterns for object oriented code.</a:t>
            </a:r>
          </a:p>
          <a:p>
            <a:pPr marL="342900" indent="-342900">
              <a:lnSpc>
                <a:spcPct val="90000"/>
              </a:lnSpc>
              <a:buFont typeface="Arial"/>
              <a:buChar char="•"/>
            </a:pPr>
            <a:r>
              <a:rPr lang="en-US" sz="2000"/>
              <a:t>They Fall into 3 categories- Creational, Structural, and Behavioral</a:t>
            </a:r>
          </a:p>
          <a:p>
            <a:pPr marL="342900" indent="-342900">
              <a:lnSpc>
                <a:spcPct val="90000"/>
              </a:lnSpc>
              <a:buFont typeface="Arial"/>
              <a:buChar char="•"/>
            </a:pPr>
            <a:r>
              <a:rPr lang="en-US" sz="2000"/>
              <a:t>They are most famously captured in the 1994 (!) text "Design Patterns," by programmers and authors infamously dubbed "The Gang of Four"</a:t>
            </a:r>
          </a:p>
          <a:p>
            <a:pPr>
              <a:lnSpc>
                <a:spcPct val="90000"/>
              </a:lnSpc>
            </a:pPr>
            <a:endParaRPr lang="en-US" sz="2400"/>
          </a:p>
        </p:txBody>
      </p:sp>
      <p:pic>
        <p:nvPicPr>
          <p:cNvPr id="4" name="Picture 3" descr="A white letter on a black background&#10;&#10;Description automatically generated">
            <a:extLst>
              <a:ext uri="{FF2B5EF4-FFF2-40B4-BE49-F238E27FC236}">
                <a16:creationId xmlns:a16="http://schemas.microsoft.com/office/drawing/2014/main" id="{F437F849-087B-4208-ABB5-3F39E755BBB2}"/>
              </a:ext>
            </a:extLst>
          </p:cNvPr>
          <p:cNvPicPr>
            <a:picLocks noChangeAspect="1"/>
          </p:cNvPicPr>
          <p:nvPr/>
        </p:nvPicPr>
        <p:blipFill>
          <a:blip r:embed="rId8"/>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1225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5944D-8313-E676-8732-5AC5528C9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26529-05D3-65DE-C622-C9A0096E966A}"/>
              </a:ext>
            </a:extLst>
          </p:cNvPr>
          <p:cNvSpPr>
            <a:spLocks noGrp="1"/>
          </p:cNvSpPr>
          <p:nvPr>
            <p:ph type="title"/>
          </p:nvPr>
        </p:nvSpPr>
        <p:spPr/>
        <p:txBody>
          <a:bodyPr/>
          <a:lstStyle/>
          <a:p>
            <a:r>
              <a:rPr lang="en-US"/>
              <a:t>Creational Example - Factory</a:t>
            </a:r>
          </a:p>
        </p:txBody>
      </p:sp>
      <p:sp>
        <p:nvSpPr>
          <p:cNvPr id="9" name="TextBox 8">
            <a:extLst>
              <a:ext uri="{FF2B5EF4-FFF2-40B4-BE49-F238E27FC236}">
                <a16:creationId xmlns:a16="http://schemas.microsoft.com/office/drawing/2014/main" id="{4FBB7D2A-61C7-54D8-87D9-70CA4B82269A}"/>
              </a:ext>
            </a:extLst>
          </p:cNvPr>
          <p:cNvSpPr txBox="1"/>
          <p:nvPr/>
        </p:nvSpPr>
        <p:spPr>
          <a:xfrm>
            <a:off x="1684083" y="1775045"/>
            <a:ext cx="9403622"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a:t>The Factory Pattern allows us to define an interface for creating an object, but let subclasses decide which class to instantiate. Factory methods let a class defer instantiation to subclasses.</a:t>
            </a:r>
          </a:p>
        </p:txBody>
      </p:sp>
      <p:pic>
        <p:nvPicPr>
          <p:cNvPr id="5" name="Picture 4" descr="A white letter on a black background&#10;&#10;Description automatically generated">
            <a:extLst>
              <a:ext uri="{FF2B5EF4-FFF2-40B4-BE49-F238E27FC236}">
                <a16:creationId xmlns:a16="http://schemas.microsoft.com/office/drawing/2014/main" id="{6D152F43-290D-3D62-1C62-0C9D81546BE2}"/>
              </a:ext>
            </a:extLst>
          </p:cNvPr>
          <p:cNvPicPr>
            <a:picLocks noChangeAspect="1"/>
          </p:cNvPicPr>
          <p:nvPr/>
        </p:nvPicPr>
        <p:blipFill>
          <a:blip r:embed="rId2"/>
          <a:stretch>
            <a:fillRect/>
          </a:stretch>
        </p:blipFill>
        <p:spPr>
          <a:xfrm>
            <a:off x="10988407" y="201123"/>
            <a:ext cx="1038225" cy="581025"/>
          </a:xfrm>
          <a:prstGeom prst="rect">
            <a:avLst/>
          </a:prstGeom>
        </p:spPr>
      </p:pic>
      <p:pic>
        <p:nvPicPr>
          <p:cNvPr id="3" name="Picture 2" descr="A diagram of a pizza factory&#10;&#10;Description automatically generated">
            <a:extLst>
              <a:ext uri="{FF2B5EF4-FFF2-40B4-BE49-F238E27FC236}">
                <a16:creationId xmlns:a16="http://schemas.microsoft.com/office/drawing/2014/main" id="{DF617442-57E9-79C5-31B1-3FA720505FA8}"/>
              </a:ext>
            </a:extLst>
          </p:cNvPr>
          <p:cNvPicPr>
            <a:picLocks noChangeAspect="1"/>
          </p:cNvPicPr>
          <p:nvPr/>
        </p:nvPicPr>
        <p:blipFill>
          <a:blip r:embed="rId3"/>
          <a:stretch>
            <a:fillRect/>
          </a:stretch>
        </p:blipFill>
        <p:spPr>
          <a:xfrm>
            <a:off x="3436675" y="2549225"/>
            <a:ext cx="5312865" cy="3906564"/>
          </a:xfrm>
          <a:prstGeom prst="rect">
            <a:avLst/>
          </a:prstGeom>
        </p:spPr>
      </p:pic>
    </p:spTree>
    <p:extLst>
      <p:ext uri="{BB962C8B-B14F-4D97-AF65-F5344CB8AC3E}">
        <p14:creationId xmlns:p14="http://schemas.microsoft.com/office/powerpoint/2010/main" val="8618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0EB3A-A9B3-5762-12D9-1A2025F60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49694-5D22-2FD1-057D-859F732CD72B}"/>
              </a:ext>
            </a:extLst>
          </p:cNvPr>
          <p:cNvSpPr>
            <a:spLocks noGrp="1"/>
          </p:cNvSpPr>
          <p:nvPr>
            <p:ph type="title"/>
          </p:nvPr>
        </p:nvSpPr>
        <p:spPr/>
        <p:txBody>
          <a:bodyPr/>
          <a:lstStyle/>
          <a:p>
            <a:r>
              <a:rPr lang="en-US"/>
              <a:t>Creational Example - Factory</a:t>
            </a:r>
          </a:p>
        </p:txBody>
      </p:sp>
      <p:sp>
        <p:nvSpPr>
          <p:cNvPr id="4" name="TextBox 3">
            <a:extLst>
              <a:ext uri="{FF2B5EF4-FFF2-40B4-BE49-F238E27FC236}">
                <a16:creationId xmlns:a16="http://schemas.microsoft.com/office/drawing/2014/main" id="{9B1C91D0-91EF-2669-0D03-E8596913F306}"/>
              </a:ext>
            </a:extLst>
          </p:cNvPr>
          <p:cNvSpPr txBox="1"/>
          <p:nvPr/>
        </p:nvSpPr>
        <p:spPr>
          <a:xfrm>
            <a:off x="2705441" y="2855548"/>
            <a:ext cx="6784449" cy="2308324"/>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569CD6"/>
                </a:solidFill>
                <a:latin typeface="Consolas"/>
              </a:rPr>
              <a:t>class</a:t>
            </a:r>
            <a:r>
              <a:rPr lang="en-US" sz="1000">
                <a:solidFill>
                  <a:srgbClr val="CCCCCC"/>
                </a:solidFill>
                <a:latin typeface="Consolas"/>
              </a:rPr>
              <a:t> </a:t>
            </a:r>
            <a:r>
              <a:rPr lang="en-US" sz="1000" err="1">
                <a:solidFill>
                  <a:srgbClr val="4EC9B0"/>
                </a:solidFill>
                <a:latin typeface="Consolas"/>
              </a:rPr>
              <a:t>PizzaFactory</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569CD6"/>
                </a:solidFill>
                <a:latin typeface="Consolas"/>
              </a:rPr>
              <a:t>static</a:t>
            </a:r>
            <a:r>
              <a:rPr lang="en-US" sz="1000">
                <a:solidFill>
                  <a:srgbClr val="CCCCCC"/>
                </a:solidFill>
                <a:latin typeface="Consolas"/>
              </a:rPr>
              <a:t> </a:t>
            </a:r>
            <a:r>
              <a:rPr lang="en-US" sz="1000" err="1">
                <a:solidFill>
                  <a:srgbClr val="DCDCAA"/>
                </a:solidFill>
                <a:latin typeface="Consolas"/>
              </a:rPr>
              <a:t>createPizza</a:t>
            </a:r>
            <a:r>
              <a:rPr lang="en-US" sz="1000">
                <a:solidFill>
                  <a:srgbClr val="CCCCCC"/>
                </a:solidFill>
                <a:latin typeface="Consolas"/>
              </a:rPr>
              <a:t>(</a:t>
            </a:r>
            <a:r>
              <a:rPr lang="en-US" sz="1000">
                <a:solidFill>
                  <a:srgbClr val="9CDCFE"/>
                </a:solidFill>
                <a:latin typeface="Consolas"/>
              </a:rPr>
              <a:t>type</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a:t>
            </a:r>
            <a:r>
              <a:rPr lang="en-US" sz="1000" err="1">
                <a:solidFill>
                  <a:srgbClr val="CE9178"/>
                </a:solidFill>
                <a:latin typeface="Consolas"/>
              </a:rPr>
              <a:t>DeepDish</a:t>
            </a:r>
            <a:r>
              <a:rPr lang="en-US" sz="1000">
                <a:solidFill>
                  <a:srgbClr val="CE9178"/>
                </a:solidFill>
                <a:latin typeface="Consolas"/>
              </a:rPr>
              <a:t>'</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'Tavern'</a:t>
            </a:r>
            <a:r>
              <a:rPr lang="en-US" sz="1000">
                <a:solidFill>
                  <a:srgbClr val="CCCCCC"/>
                </a:solidFill>
                <a:latin typeface="Consolas"/>
              </a:rPr>
              <a:t>, </a:t>
            </a:r>
            <a:r>
              <a:rPr lang="en-US" sz="1000">
                <a:solidFill>
                  <a:srgbClr val="9CDCFE"/>
                </a:solidFill>
                <a:latin typeface="Consolas"/>
              </a:rPr>
              <a:t>toppings</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C586C0"/>
                </a:solidFill>
                <a:latin typeface="Consolas"/>
              </a:rPr>
              <a:t>switch</a:t>
            </a:r>
            <a:r>
              <a:rPr lang="en-US" sz="1000">
                <a:solidFill>
                  <a:srgbClr val="CCCCCC"/>
                </a:solidFill>
                <a:latin typeface="Consolas"/>
              </a:rPr>
              <a:t> (</a:t>
            </a:r>
            <a:r>
              <a:rPr lang="en-US" sz="1000">
                <a:solidFill>
                  <a:srgbClr val="9CDCFE"/>
                </a:solidFill>
                <a:latin typeface="Consolas"/>
              </a:rPr>
              <a:t>type</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C586C0"/>
                </a:solidFill>
                <a:latin typeface="Consolas"/>
              </a:rPr>
              <a:t>case</a:t>
            </a:r>
            <a:r>
              <a:rPr lang="en-US" sz="1000">
                <a:solidFill>
                  <a:srgbClr val="CCCCCC"/>
                </a:solidFill>
                <a:latin typeface="Consolas"/>
              </a:rPr>
              <a:t> </a:t>
            </a:r>
            <a:r>
              <a:rPr lang="en-US" sz="1000">
                <a:solidFill>
                  <a:srgbClr val="CE9178"/>
                </a:solidFill>
                <a:latin typeface="Consolas"/>
              </a:rPr>
              <a:t>'</a:t>
            </a:r>
            <a:r>
              <a:rPr lang="en-US" sz="1000" err="1">
                <a:solidFill>
                  <a:srgbClr val="CE9178"/>
                </a:solidFill>
                <a:latin typeface="Consolas"/>
              </a:rPr>
              <a:t>DeepDish</a:t>
            </a:r>
            <a:r>
              <a:rPr lang="en-US" sz="1000">
                <a:solidFill>
                  <a:srgbClr val="CE9178"/>
                </a:solidFill>
                <a:latin typeface="Consolas"/>
              </a:rPr>
              <a:t>'</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return</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DeepDishPizza</a:t>
            </a:r>
            <a:r>
              <a:rPr lang="en-US" sz="1000">
                <a:solidFill>
                  <a:srgbClr val="CCCCCC"/>
                </a:solidFill>
                <a:latin typeface="Consolas"/>
              </a:rPr>
              <a:t>(</a:t>
            </a:r>
            <a:r>
              <a:rPr lang="en-US" sz="1000">
                <a:solidFill>
                  <a:srgbClr val="9CDCFE"/>
                </a:solidFill>
                <a:latin typeface="Consolas"/>
              </a:rPr>
              <a:t>toppings</a:t>
            </a:r>
            <a:r>
              <a:rPr lang="en-US" sz="1000">
                <a:solidFill>
                  <a:srgbClr val="CCCCCC"/>
                </a:solidFill>
                <a:latin typeface="Consolas"/>
              </a:rPr>
              <a:t>, </a:t>
            </a:r>
            <a:r>
              <a:rPr lang="en-US" sz="1000">
                <a:solidFill>
                  <a:srgbClr val="CE9178"/>
                </a:solidFill>
                <a:latin typeface="Consolas"/>
              </a:rPr>
              <a:t>'Seminole'</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case</a:t>
            </a:r>
            <a:r>
              <a:rPr lang="en-US" sz="1000">
                <a:solidFill>
                  <a:srgbClr val="CCCCCC"/>
                </a:solidFill>
                <a:latin typeface="Consolas"/>
              </a:rPr>
              <a:t> </a:t>
            </a:r>
            <a:r>
              <a:rPr lang="en-US" sz="1000">
                <a:solidFill>
                  <a:srgbClr val="CE9178"/>
                </a:solidFill>
                <a:latin typeface="Consolas"/>
              </a:rPr>
              <a:t>'Tavern'</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return</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TavernPizza</a:t>
            </a:r>
            <a:r>
              <a:rPr lang="en-US" sz="1000">
                <a:solidFill>
                  <a:srgbClr val="CCCCCC"/>
                </a:solidFill>
                <a:latin typeface="Consolas"/>
              </a:rPr>
              <a:t>(</a:t>
            </a:r>
            <a:r>
              <a:rPr lang="en-US" sz="1000">
                <a:solidFill>
                  <a:srgbClr val="9CDCFE"/>
                </a:solidFill>
                <a:latin typeface="Consolas"/>
              </a:rPr>
              <a:t>toppings</a:t>
            </a:r>
            <a:r>
              <a:rPr lang="en-US" sz="1000">
                <a:solidFill>
                  <a:srgbClr val="CCCCCC"/>
                </a:solidFill>
                <a:latin typeface="Consolas"/>
              </a:rPr>
              <a:t>, </a:t>
            </a:r>
            <a:r>
              <a:rPr lang="en-US" sz="1000">
                <a:solidFill>
                  <a:srgbClr val="CE9178"/>
                </a:solidFill>
                <a:latin typeface="Consolas"/>
              </a:rPr>
              <a:t>'Large'</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default</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C586C0"/>
                </a:solidFill>
                <a:latin typeface="Consolas"/>
              </a:rPr>
              <a:t>throw</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a:solidFill>
                  <a:srgbClr val="4EC9B0"/>
                </a:solidFill>
                <a:latin typeface="Consolas"/>
              </a:rPr>
              <a:t>Error</a:t>
            </a:r>
            <a:r>
              <a:rPr lang="en-US" sz="1000">
                <a:solidFill>
                  <a:srgbClr val="CCCCCC"/>
                </a:solidFill>
                <a:latin typeface="Consolas"/>
              </a:rPr>
              <a:t>(</a:t>
            </a:r>
            <a:r>
              <a:rPr lang="en-US" sz="1000">
                <a:solidFill>
                  <a:srgbClr val="CE9178"/>
                </a:solidFill>
                <a:latin typeface="Consolas"/>
              </a:rPr>
              <a:t>'Invalid pizza type...'</a:t>
            </a:r>
            <a:r>
              <a:rPr lang="en-US" sz="1000">
                <a:solidFill>
                  <a:srgbClr val="CCCCCC"/>
                </a:solidFill>
                <a:latin typeface="Consolas"/>
              </a:rPr>
              <a:t>);</a:t>
            </a:r>
          </a:p>
          <a:p>
            <a:pPr>
              <a:lnSpc>
                <a:spcPct val="90000"/>
              </a:lnSpc>
            </a:pPr>
            <a:r>
              <a:rPr lang="en-US" sz="1000">
                <a:solidFill>
                  <a:srgbClr val="CCCCCC"/>
                </a:solidFill>
                <a:latin typeface="Consolas"/>
              </a:rPr>
              <a:t>        }</a:t>
            </a:r>
          </a:p>
          <a:p>
            <a:pPr>
              <a:lnSpc>
                <a:spcPct val="90000"/>
              </a:lnSpc>
            </a:pPr>
            <a:r>
              <a:rPr lang="en-US" sz="1000">
                <a:solidFill>
                  <a:srgbClr val="CCCCCC"/>
                </a:solidFill>
                <a:latin typeface="Consolas"/>
              </a:rPr>
              <a:t>    }</a:t>
            </a:r>
          </a:p>
          <a:p>
            <a:pPr>
              <a:lnSpc>
                <a:spcPct val="90000"/>
              </a:lnSpc>
            </a:pPr>
            <a:r>
              <a:rPr lang="en-US" sz="1000">
                <a:solidFill>
                  <a:srgbClr val="CCCCCC"/>
                </a:solidFill>
                <a:latin typeface="Consolas"/>
              </a:rPr>
              <a:t>}</a:t>
            </a:r>
          </a:p>
          <a:p>
            <a:pPr>
              <a:lnSpc>
                <a:spcPct val="90000"/>
              </a:lnSpc>
            </a:pPr>
            <a:br>
              <a:rPr lang="en-US" sz="1000">
                <a:latin typeface="Consolas"/>
              </a:rPr>
            </a:br>
            <a:r>
              <a:rPr lang="en-US" sz="1000">
                <a:solidFill>
                  <a:srgbClr val="569CD6"/>
                </a:solidFill>
                <a:latin typeface="Consolas"/>
              </a:rPr>
              <a:t>const</a:t>
            </a:r>
            <a:r>
              <a:rPr lang="en-US" sz="1000">
                <a:solidFill>
                  <a:srgbClr val="CCCCCC"/>
                </a:solidFill>
                <a:latin typeface="Consolas"/>
              </a:rPr>
              <a:t> </a:t>
            </a:r>
            <a:r>
              <a:rPr lang="en-US" sz="1000" err="1">
                <a:solidFill>
                  <a:srgbClr val="4FC1FF"/>
                </a:solidFill>
                <a:latin typeface="Consolas"/>
              </a:rPr>
              <a:t>myPizza</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PizzaFactory</a:t>
            </a:r>
            <a:r>
              <a:rPr lang="en-US" sz="1000" err="1">
                <a:solidFill>
                  <a:srgbClr val="CCCCCC"/>
                </a:solidFill>
                <a:latin typeface="Consolas"/>
              </a:rPr>
              <a:t>.</a:t>
            </a:r>
            <a:r>
              <a:rPr lang="en-US" sz="1000" err="1">
                <a:solidFill>
                  <a:srgbClr val="DCDCAA"/>
                </a:solidFill>
                <a:latin typeface="Consolas"/>
              </a:rPr>
              <a:t>createPizza</a:t>
            </a:r>
            <a:r>
              <a:rPr lang="en-US" sz="1000">
                <a:solidFill>
                  <a:srgbClr val="CCCCCC"/>
                </a:solidFill>
                <a:latin typeface="Consolas"/>
              </a:rPr>
              <a:t>(</a:t>
            </a:r>
            <a:r>
              <a:rPr lang="en-US" sz="1000">
                <a:solidFill>
                  <a:srgbClr val="CE9178"/>
                </a:solidFill>
                <a:latin typeface="Consolas"/>
              </a:rPr>
              <a:t>'</a:t>
            </a:r>
            <a:r>
              <a:rPr lang="en-US" sz="1000" err="1">
                <a:solidFill>
                  <a:srgbClr val="CE9178"/>
                </a:solidFill>
                <a:latin typeface="Consolas"/>
              </a:rPr>
              <a:t>DeepDish</a:t>
            </a:r>
            <a:r>
              <a:rPr lang="en-US" sz="1000">
                <a:solidFill>
                  <a:srgbClr val="CE9178"/>
                </a:solidFill>
                <a:latin typeface="Consolas"/>
              </a:rPr>
              <a:t>'</a:t>
            </a:r>
            <a:r>
              <a:rPr lang="en-US" sz="1000">
                <a:solidFill>
                  <a:srgbClr val="CCCCCC"/>
                </a:solidFill>
                <a:latin typeface="Consolas"/>
              </a:rPr>
              <a:t>, [</a:t>
            </a:r>
            <a:r>
              <a:rPr lang="en-US" sz="1000">
                <a:solidFill>
                  <a:srgbClr val="CE9178"/>
                </a:solidFill>
                <a:latin typeface="Consolas"/>
              </a:rPr>
              <a:t>'cheese'</a:t>
            </a:r>
            <a:r>
              <a:rPr lang="en-US" sz="1000">
                <a:solidFill>
                  <a:srgbClr val="CCCCCC"/>
                </a:solidFill>
                <a:latin typeface="Consolas"/>
              </a:rPr>
              <a:t>, </a:t>
            </a:r>
            <a:r>
              <a:rPr lang="en-US" sz="1000">
                <a:solidFill>
                  <a:srgbClr val="CE9178"/>
                </a:solidFill>
                <a:latin typeface="Consolas"/>
              </a:rPr>
              <a:t>'pepperoni'</a:t>
            </a:r>
            <a:r>
              <a:rPr lang="en-US" sz="1000">
                <a:solidFill>
                  <a:srgbClr val="CCCCCC"/>
                </a:solidFill>
                <a:latin typeface="Consolas"/>
              </a:rPr>
              <a:t>]);</a:t>
            </a:r>
          </a:p>
          <a:p>
            <a:pPr>
              <a:lnSpc>
                <a:spcPct val="90000"/>
              </a:lnSpc>
            </a:pPr>
            <a:r>
              <a:rPr lang="en-US" sz="1000" err="1">
                <a:solidFill>
                  <a:srgbClr val="4FC1FF"/>
                </a:solidFill>
                <a:latin typeface="Consolas"/>
              </a:rPr>
              <a:t>myPizza</a:t>
            </a:r>
            <a:r>
              <a:rPr lang="en-US" sz="1000" err="1">
                <a:solidFill>
                  <a:srgbClr val="CCCCCC"/>
                </a:solidFill>
                <a:latin typeface="Consolas"/>
              </a:rPr>
              <a:t>.</a:t>
            </a:r>
            <a:r>
              <a:rPr lang="en-US" sz="1000" err="1">
                <a:solidFill>
                  <a:srgbClr val="DCDCAA"/>
                </a:solidFill>
                <a:latin typeface="Consolas"/>
              </a:rPr>
              <a:t>preparePizza</a:t>
            </a:r>
            <a:r>
              <a:rPr lang="en-US" sz="1000">
                <a:solidFill>
                  <a:srgbClr val="CCCCCC"/>
                </a:solidFill>
                <a:latin typeface="Consolas"/>
              </a:rPr>
              <a:t>(</a:t>
            </a:r>
            <a:r>
              <a:rPr lang="en-US" sz="1000">
                <a:solidFill>
                  <a:srgbClr val="CE9178"/>
                </a:solidFill>
                <a:latin typeface="Consolas"/>
              </a:rPr>
              <a:t>'Adam'</a:t>
            </a:r>
            <a:r>
              <a:rPr lang="en-US" sz="1000">
                <a:solidFill>
                  <a:srgbClr val="CCCCCC"/>
                </a:solidFill>
                <a:latin typeface="Consolas"/>
              </a:rPr>
              <a:t>, </a:t>
            </a:r>
            <a:r>
              <a:rPr lang="en-US" sz="1000">
                <a:solidFill>
                  <a:srgbClr val="569CD6"/>
                </a:solidFill>
                <a:latin typeface="Consolas"/>
              </a:rPr>
              <a:t>true</a:t>
            </a:r>
            <a:r>
              <a:rPr lang="en-US" sz="1000">
                <a:solidFill>
                  <a:srgbClr val="CCCCCC"/>
                </a:solidFill>
                <a:latin typeface="Consolas"/>
              </a:rPr>
              <a:t>);</a:t>
            </a:r>
          </a:p>
          <a:p>
            <a:pPr>
              <a:lnSpc>
                <a:spcPct val="90000"/>
              </a:lnSpc>
            </a:pPr>
            <a:endParaRPr lang="en-US" sz="1000">
              <a:solidFill>
                <a:srgbClr val="CCCCCC"/>
              </a:solidFill>
              <a:latin typeface="Consolas"/>
            </a:endParaRPr>
          </a:p>
        </p:txBody>
      </p:sp>
      <p:pic>
        <p:nvPicPr>
          <p:cNvPr id="5" name="Picture 4" descr="A white letter on a black background&#10;&#10;Description automatically generated">
            <a:extLst>
              <a:ext uri="{FF2B5EF4-FFF2-40B4-BE49-F238E27FC236}">
                <a16:creationId xmlns:a16="http://schemas.microsoft.com/office/drawing/2014/main" id="{3689D7EF-E550-CB66-1450-1F77A25EE89E}"/>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992848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3232F-81D4-3288-1907-CFEEC65CA9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9DA77-AF06-1FCC-319D-B2050ABB97DC}"/>
              </a:ext>
            </a:extLst>
          </p:cNvPr>
          <p:cNvSpPr>
            <a:spLocks noGrp="1"/>
          </p:cNvSpPr>
          <p:nvPr>
            <p:ph type="title"/>
          </p:nvPr>
        </p:nvSpPr>
        <p:spPr/>
        <p:txBody>
          <a:bodyPr/>
          <a:lstStyle/>
          <a:p>
            <a:r>
              <a:rPr lang="en-US"/>
              <a:t>Behavioral Example - Observer</a:t>
            </a:r>
          </a:p>
        </p:txBody>
      </p:sp>
      <p:sp>
        <p:nvSpPr>
          <p:cNvPr id="4" name="TextBox 3">
            <a:extLst>
              <a:ext uri="{FF2B5EF4-FFF2-40B4-BE49-F238E27FC236}">
                <a16:creationId xmlns:a16="http://schemas.microsoft.com/office/drawing/2014/main" id="{180D38AD-B111-3184-68EE-4100088BC2FB}"/>
              </a:ext>
            </a:extLst>
          </p:cNvPr>
          <p:cNvSpPr txBox="1"/>
          <p:nvPr/>
        </p:nvSpPr>
        <p:spPr>
          <a:xfrm>
            <a:off x="1684083" y="1775045"/>
            <a:ext cx="9403622"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a:t>The Observer Pattern defines a one-to-many dependency between objects so that when one object changes state, all its dependencies are notified and updated automatically.</a:t>
            </a:r>
          </a:p>
        </p:txBody>
      </p:sp>
      <p:pic>
        <p:nvPicPr>
          <p:cNvPr id="5" name="Picture 4" descr="A white letter on a black background&#10;&#10;Description automatically generated">
            <a:extLst>
              <a:ext uri="{FF2B5EF4-FFF2-40B4-BE49-F238E27FC236}">
                <a16:creationId xmlns:a16="http://schemas.microsoft.com/office/drawing/2014/main" id="{DB417CC0-CAF9-CB3B-8112-D1EFE8CD1196}"/>
              </a:ext>
            </a:extLst>
          </p:cNvPr>
          <p:cNvPicPr>
            <a:picLocks noChangeAspect="1"/>
          </p:cNvPicPr>
          <p:nvPr/>
        </p:nvPicPr>
        <p:blipFill>
          <a:blip r:embed="rId2"/>
          <a:stretch>
            <a:fillRect/>
          </a:stretch>
        </p:blipFill>
        <p:spPr>
          <a:xfrm>
            <a:off x="10988407" y="201123"/>
            <a:ext cx="1038225" cy="581025"/>
          </a:xfrm>
          <a:prstGeom prst="rect">
            <a:avLst/>
          </a:prstGeom>
        </p:spPr>
      </p:pic>
      <p:pic>
        <p:nvPicPr>
          <p:cNvPr id="3" name="Picture 2" descr="A diagram of a pizza order&#10;&#10;Description automatically generated">
            <a:extLst>
              <a:ext uri="{FF2B5EF4-FFF2-40B4-BE49-F238E27FC236}">
                <a16:creationId xmlns:a16="http://schemas.microsoft.com/office/drawing/2014/main" id="{FA5EBF1F-F3A6-A026-1126-50E03B50D526}"/>
              </a:ext>
            </a:extLst>
          </p:cNvPr>
          <p:cNvPicPr>
            <a:picLocks noChangeAspect="1"/>
          </p:cNvPicPr>
          <p:nvPr/>
        </p:nvPicPr>
        <p:blipFill>
          <a:blip r:embed="rId3"/>
          <a:stretch>
            <a:fillRect/>
          </a:stretch>
        </p:blipFill>
        <p:spPr>
          <a:xfrm>
            <a:off x="3529555" y="2625132"/>
            <a:ext cx="4685345" cy="3848100"/>
          </a:xfrm>
          <a:prstGeom prst="rect">
            <a:avLst/>
          </a:prstGeom>
        </p:spPr>
      </p:pic>
    </p:spTree>
    <p:extLst>
      <p:ext uri="{BB962C8B-B14F-4D97-AF65-F5344CB8AC3E}">
        <p14:creationId xmlns:p14="http://schemas.microsoft.com/office/powerpoint/2010/main" val="427493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Today's Topics</a:t>
            </a:r>
          </a:p>
        </p:txBody>
      </p:sp>
      <p:sp>
        <p:nvSpPr>
          <p:cNvPr id="14" name="Content Placeholder 13"/>
          <p:cNvSpPr>
            <a:spLocks noGrp="1"/>
          </p:cNvSpPr>
          <p:nvPr>
            <p:ph idx="1"/>
          </p:nvPr>
        </p:nvSpPr>
        <p:spPr/>
        <p:txBody>
          <a:bodyPr vert="horz" lIns="91440" tIns="45720" rIns="91440" bIns="45720" rtlCol="0" anchor="t">
            <a:normAutofit/>
          </a:bodyPr>
          <a:lstStyle/>
          <a:p>
            <a:r>
              <a:rPr lang="en-US" dirty="0"/>
              <a:t>The When - ADD-friendly introduction &amp; history</a:t>
            </a:r>
          </a:p>
          <a:p>
            <a:r>
              <a:rPr lang="en-US" dirty="0"/>
              <a:t>The What - Core concepts</a:t>
            </a:r>
          </a:p>
          <a:p>
            <a:r>
              <a:rPr lang="en-US" dirty="0"/>
              <a:t>The Why - Design Principles</a:t>
            </a:r>
          </a:p>
          <a:p>
            <a:r>
              <a:rPr lang="en-US" dirty="0"/>
              <a:t>The How - Design Patterns</a:t>
            </a:r>
          </a:p>
          <a:p>
            <a:r>
              <a:rPr lang="en-US" dirty="0"/>
              <a:t>The End - Summary</a:t>
            </a:r>
          </a:p>
        </p:txBody>
      </p:sp>
      <p:sp>
        <p:nvSpPr>
          <p:cNvPr id="2" name="Rectangle 1">
            <a:extLst>
              <a:ext uri="{FF2B5EF4-FFF2-40B4-BE49-F238E27FC236}">
                <a16:creationId xmlns:a16="http://schemas.microsoft.com/office/drawing/2014/main" id="{97DB9AA1-7138-BABC-67A9-EBD80B4D331E}"/>
              </a:ext>
            </a:extLst>
          </p:cNvPr>
          <p:cNvSpPr/>
          <p:nvPr/>
        </p:nvSpPr>
        <p:spPr>
          <a:xfrm rot="1020000">
            <a:off x="8488851" y="1680289"/>
            <a:ext cx="2428540" cy="1330800"/>
          </a:xfrm>
          <a:prstGeom prst="rect">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accent2">
                    <a:lumMod val="50000"/>
                  </a:schemeClr>
                </a:solidFill>
              </a:rPr>
              <a:t>Note: Code examples included here are using TypeScript syntax</a:t>
            </a:r>
          </a:p>
        </p:txBody>
      </p:sp>
      <p:pic>
        <p:nvPicPr>
          <p:cNvPr id="3" name="Picture 2" descr="A white letter on a black background&#10;&#10;Description automatically generated">
            <a:extLst>
              <a:ext uri="{FF2B5EF4-FFF2-40B4-BE49-F238E27FC236}">
                <a16:creationId xmlns:a16="http://schemas.microsoft.com/office/drawing/2014/main" id="{568ECF53-C83A-47BC-083B-480D30EED802}"/>
              </a:ext>
            </a:extLst>
          </p:cNvPr>
          <p:cNvPicPr>
            <a:picLocks noChangeAspect="1"/>
          </p:cNvPicPr>
          <p:nvPr/>
        </p:nvPicPr>
        <p:blipFill>
          <a:blip r:embed="rId2"/>
          <a:stretch>
            <a:fillRect/>
          </a:stretch>
        </p:blipFill>
        <p:spPr>
          <a:xfrm>
            <a:off x="10988407" y="201123"/>
            <a:ext cx="1038225" cy="581025"/>
          </a:xfrm>
          <a:prstGeom prst="rect">
            <a:avLst/>
          </a:prstGeom>
        </p:spPr>
      </p:pic>
      <p:pic>
        <p:nvPicPr>
          <p:cNvPr id="6" name="Picture 5">
            <a:extLst>
              <a:ext uri="{FF2B5EF4-FFF2-40B4-BE49-F238E27FC236}">
                <a16:creationId xmlns:a16="http://schemas.microsoft.com/office/drawing/2014/main" id="{88D40554-F8D4-2F08-2BAC-F2A4FD5179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720000">
            <a:off x="5643225" y="3857419"/>
            <a:ext cx="4894265" cy="2242333"/>
          </a:xfrm>
          <a:prstGeom prst="rect">
            <a:avLst/>
          </a:prstGeom>
        </p:spPr>
      </p:pic>
      <p:pic>
        <p:nvPicPr>
          <p:cNvPr id="4" name="Picture 3">
            <a:extLst>
              <a:ext uri="{FF2B5EF4-FFF2-40B4-BE49-F238E27FC236}">
                <a16:creationId xmlns:a16="http://schemas.microsoft.com/office/drawing/2014/main" id="{3F212E06-F985-D2E1-7E1E-8E6395054D91}"/>
              </a:ext>
              <a:ext uri="{C183D7F6-B498-43B3-948B-1728B52AA6E4}">
                <adec:decorative xmlns:adec="http://schemas.microsoft.com/office/drawing/2017/decorative" val="1"/>
              </a:ext>
            </a:extLst>
          </p:cNvPr>
          <p:cNvPicPr>
            <a:picLocks noChangeAspect="1"/>
          </p:cNvPicPr>
          <p:nvPr/>
        </p:nvPicPr>
        <p:blipFill rotWithShape="1">
          <a:blip r:embed="rId4"/>
          <a:srcRect l="8857" t="4004" r="9857" b="24864"/>
          <a:stretch/>
        </p:blipFill>
        <p:spPr>
          <a:xfrm rot="20880000">
            <a:off x="5642333" y="4344619"/>
            <a:ext cx="598220" cy="820675"/>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AD7C0-F515-6D5C-526D-5FBC214AF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B8E37-61E7-BEFB-7434-9F3E4EE9FBF4}"/>
              </a:ext>
            </a:extLst>
          </p:cNvPr>
          <p:cNvSpPr>
            <a:spLocks noGrp="1"/>
          </p:cNvSpPr>
          <p:nvPr>
            <p:ph type="title"/>
          </p:nvPr>
        </p:nvSpPr>
        <p:spPr/>
        <p:txBody>
          <a:bodyPr/>
          <a:lstStyle/>
          <a:p>
            <a:r>
              <a:rPr lang="en-US"/>
              <a:t>Behavioral Example - Observer</a:t>
            </a:r>
          </a:p>
        </p:txBody>
      </p:sp>
      <p:sp>
        <p:nvSpPr>
          <p:cNvPr id="6" name="TextBox 5">
            <a:extLst>
              <a:ext uri="{FF2B5EF4-FFF2-40B4-BE49-F238E27FC236}">
                <a16:creationId xmlns:a16="http://schemas.microsoft.com/office/drawing/2014/main" id="{90175B59-C63C-58D4-AC1F-0834CDFA9CC8}"/>
              </a:ext>
            </a:extLst>
          </p:cNvPr>
          <p:cNvSpPr txBox="1"/>
          <p:nvPr/>
        </p:nvSpPr>
        <p:spPr>
          <a:xfrm>
            <a:off x="290469" y="2069685"/>
            <a:ext cx="6550174" cy="4385816"/>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dirty="0">
                <a:solidFill>
                  <a:srgbClr val="6A9955"/>
                </a:solidFill>
                <a:latin typeface="Consolas"/>
              </a:rPr>
              <a:t>// concrete implementation of the subject.</a:t>
            </a:r>
          </a:p>
          <a:p>
            <a:pPr>
              <a:lnSpc>
                <a:spcPct val="90000"/>
              </a:lnSpc>
            </a:pPr>
            <a:r>
              <a:rPr lang="en-US" sz="1000" dirty="0">
                <a:solidFill>
                  <a:srgbClr val="569CD6"/>
                </a:solidFill>
                <a:latin typeface="Consolas"/>
              </a:rPr>
              <a:t>class</a:t>
            </a:r>
            <a:r>
              <a:rPr lang="en-US" sz="1000" dirty="0">
                <a:solidFill>
                  <a:srgbClr val="CCCCCC"/>
                </a:solidFill>
                <a:latin typeface="Consolas"/>
              </a:rPr>
              <a:t> </a:t>
            </a:r>
            <a:r>
              <a:rPr lang="en-US" sz="1000" dirty="0" err="1">
                <a:solidFill>
                  <a:srgbClr val="4EC9B0"/>
                </a:solidFill>
                <a:latin typeface="Consolas"/>
              </a:rPr>
              <a:t>PizzaOrderSubject</a:t>
            </a:r>
            <a:r>
              <a:rPr lang="en-US" sz="1000" dirty="0">
                <a:solidFill>
                  <a:srgbClr val="CCCCCC"/>
                </a:solidFill>
                <a:latin typeface="Consolas"/>
              </a:rPr>
              <a:t> </a:t>
            </a:r>
            <a:r>
              <a:rPr lang="en-US" sz="1000" dirty="0">
                <a:solidFill>
                  <a:srgbClr val="569CD6"/>
                </a:solidFill>
                <a:latin typeface="Consolas"/>
              </a:rPr>
              <a:t>implements</a:t>
            </a:r>
            <a:r>
              <a:rPr lang="en-US" sz="1000" dirty="0">
                <a:solidFill>
                  <a:srgbClr val="CCCCCC"/>
                </a:solidFill>
                <a:latin typeface="Consolas"/>
              </a:rPr>
              <a:t> </a:t>
            </a:r>
            <a:r>
              <a:rPr lang="en-US" sz="1000" dirty="0" err="1">
                <a:solidFill>
                  <a:srgbClr val="4EC9B0"/>
                </a:solidFill>
                <a:latin typeface="Consolas"/>
              </a:rPr>
              <a:t>IPizzaOrderSubject</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a:solidFill>
                  <a:srgbClr val="569CD6"/>
                </a:solidFill>
                <a:latin typeface="Consolas"/>
              </a:rPr>
              <a:t>private</a:t>
            </a:r>
            <a:r>
              <a:rPr lang="en-US" sz="1000" dirty="0">
                <a:solidFill>
                  <a:srgbClr val="CCCCCC"/>
                </a:solidFill>
                <a:latin typeface="Consolas"/>
              </a:rPr>
              <a:t> </a:t>
            </a:r>
            <a:r>
              <a:rPr lang="en-US" sz="1000" dirty="0">
                <a:solidFill>
                  <a:srgbClr val="9CDCFE"/>
                </a:solidFill>
                <a:latin typeface="Consolas"/>
              </a:rPr>
              <a:t>observers</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4EC9B0"/>
                </a:solidFill>
                <a:latin typeface="Consolas"/>
              </a:rPr>
              <a:t>IPizzaOrderObserver</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a:solidFill>
                  <a:srgbClr val="569CD6"/>
                </a:solidFill>
                <a:latin typeface="Consolas"/>
              </a:rPr>
              <a:t>private</a:t>
            </a:r>
            <a:r>
              <a:rPr lang="en-US" sz="1000" dirty="0">
                <a:solidFill>
                  <a:srgbClr val="CCCCCC"/>
                </a:solidFill>
                <a:latin typeface="Consolas"/>
              </a:rPr>
              <a:t> </a:t>
            </a:r>
            <a:r>
              <a:rPr lang="en-US" sz="1000" dirty="0" err="1">
                <a:solidFill>
                  <a:srgbClr val="9CDCFE"/>
                </a:solidFill>
                <a:latin typeface="Consolas"/>
              </a:rPr>
              <a:t>pizzaState</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4EC9B0"/>
                </a:solidFill>
                <a:latin typeface="Consolas"/>
              </a:rPr>
              <a:t>IPizzaOrder</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a:solidFill>
                  <a:srgbClr val="9CDCFE"/>
                </a:solidFill>
                <a:latin typeface="Consolas"/>
              </a:rPr>
              <a:t>pizza:</a:t>
            </a:r>
            <a:r>
              <a:rPr lang="en-US" sz="1000" dirty="0">
                <a:solidFill>
                  <a:srgbClr val="CCCCCC"/>
                </a:solidFill>
                <a:latin typeface="Consolas"/>
              </a:rPr>
              <a:t> </a:t>
            </a:r>
            <a:r>
              <a:rPr lang="en-US" sz="1000" dirty="0" err="1">
                <a:solidFill>
                  <a:srgbClr val="4EC9B0"/>
                </a:solidFill>
                <a:latin typeface="Consolas"/>
              </a:rPr>
              <a:t>PizzaFactory</a:t>
            </a:r>
            <a:r>
              <a:rPr lang="en-US" sz="1000" dirty="0" err="1">
                <a:solidFill>
                  <a:srgbClr val="CCCCCC"/>
                </a:solidFill>
                <a:latin typeface="Consolas"/>
              </a:rPr>
              <a:t>.</a:t>
            </a:r>
            <a:r>
              <a:rPr lang="en-US" sz="1000" dirty="0" err="1">
                <a:solidFill>
                  <a:srgbClr val="DCDCAA"/>
                </a:solidFill>
                <a:latin typeface="Consolas"/>
              </a:rPr>
              <a:t>createPizza</a:t>
            </a:r>
            <a:r>
              <a:rPr lang="en-US" sz="1000" dirty="0">
                <a:solidFill>
                  <a:srgbClr val="CCCCCC"/>
                </a:solidFill>
                <a:latin typeface="Consolas"/>
              </a:rPr>
              <a:t>(</a:t>
            </a:r>
            <a:r>
              <a:rPr lang="en-US" sz="1000" dirty="0">
                <a:solidFill>
                  <a:srgbClr val="CE9178"/>
                </a:solidFill>
                <a:latin typeface="Consolas"/>
              </a:rPr>
              <a:t>'</a:t>
            </a:r>
            <a:r>
              <a:rPr lang="en-US" sz="1000" dirty="0" err="1">
                <a:solidFill>
                  <a:srgbClr val="CE9178"/>
                </a:solidFill>
                <a:latin typeface="Consolas"/>
              </a:rPr>
              <a:t>DeepDish</a:t>
            </a:r>
            <a:r>
              <a:rPr lang="en-US" sz="1000" dirty="0">
                <a:solidFill>
                  <a:srgbClr val="CE9178"/>
                </a:solidFill>
                <a:latin typeface="Consolas"/>
              </a:rPr>
              <a:t>'</a:t>
            </a:r>
            <a:r>
              <a:rPr lang="en-US" sz="1000" dirty="0">
                <a:solidFill>
                  <a:srgbClr val="CCCCCC"/>
                </a:solidFill>
                <a:latin typeface="Consolas"/>
              </a:rPr>
              <a:t>, [</a:t>
            </a:r>
            <a:r>
              <a:rPr lang="en-US" sz="1000" dirty="0">
                <a:solidFill>
                  <a:srgbClr val="CE9178"/>
                </a:solidFill>
                <a:latin typeface="Consolas"/>
              </a:rPr>
              <a:t>'cheese'</a:t>
            </a:r>
            <a:r>
              <a:rPr lang="en-US" sz="1000" dirty="0">
                <a:solidFill>
                  <a:srgbClr val="CCCCCC"/>
                </a:solidFill>
                <a:latin typeface="Consolas"/>
              </a:rPr>
              <a:t>, </a:t>
            </a:r>
            <a:r>
              <a:rPr lang="en-US" sz="1000" dirty="0">
                <a:solidFill>
                  <a:srgbClr val="CE9178"/>
                </a:solidFill>
                <a:latin typeface="Consolas"/>
              </a:rPr>
              <a:t>'pepperoni'</a:t>
            </a:r>
            <a:r>
              <a:rPr lang="en-US" sz="1000" dirty="0">
                <a:solidFill>
                  <a:srgbClr val="CCCCCC"/>
                </a:solidFill>
                <a:latin typeface="Consolas"/>
              </a:rPr>
              <a:t>]),</a:t>
            </a:r>
          </a:p>
          <a:p>
            <a:pPr>
              <a:lnSpc>
                <a:spcPct val="90000"/>
              </a:lnSpc>
            </a:pPr>
            <a:r>
              <a:rPr lang="en-US" sz="1000" dirty="0">
                <a:solidFill>
                  <a:srgbClr val="CCCCCC"/>
                </a:solidFill>
                <a:latin typeface="Consolas"/>
              </a:rPr>
              <a:t>        </a:t>
            </a:r>
            <a:r>
              <a:rPr lang="en-US" sz="1000" dirty="0" err="1">
                <a:solidFill>
                  <a:srgbClr val="9CDCFE"/>
                </a:solidFill>
                <a:latin typeface="Consolas"/>
              </a:rPr>
              <a:t>orderDate</a:t>
            </a:r>
            <a:r>
              <a:rPr lang="en-US" sz="1000" dirty="0">
                <a:solidFill>
                  <a:srgbClr val="9CDCFE"/>
                </a:solidFill>
                <a:latin typeface="Consolas"/>
              </a:rPr>
              <a:t>:</a:t>
            </a:r>
            <a:r>
              <a:rPr lang="en-US" sz="1000" dirty="0">
                <a:solidFill>
                  <a:srgbClr val="CCCCCC"/>
                </a:solidFill>
                <a:latin typeface="Consolas"/>
              </a:rPr>
              <a:t> </a:t>
            </a:r>
            <a:r>
              <a:rPr lang="en-US" sz="1000" dirty="0">
                <a:solidFill>
                  <a:srgbClr val="569CD6"/>
                </a:solidFill>
                <a:latin typeface="Consolas"/>
              </a:rPr>
              <a:t>new</a:t>
            </a:r>
            <a:r>
              <a:rPr lang="en-US" sz="1000" dirty="0">
                <a:solidFill>
                  <a:srgbClr val="CCCCCC"/>
                </a:solidFill>
                <a:latin typeface="Consolas"/>
              </a:rPr>
              <a:t> </a:t>
            </a:r>
            <a:r>
              <a:rPr lang="en-US" sz="1000" dirty="0">
                <a:solidFill>
                  <a:srgbClr val="4EC9B0"/>
                </a:solidFill>
                <a:latin typeface="Consolas"/>
              </a:rPr>
              <a:t>Date</a:t>
            </a:r>
            <a:r>
              <a:rPr lang="en-US" sz="1000" dirty="0">
                <a:solidFill>
                  <a:srgbClr val="CCCCCC"/>
                </a:solidFill>
                <a:latin typeface="Consolas"/>
              </a:rPr>
              <a:t>(),</a:t>
            </a:r>
          </a:p>
          <a:p>
            <a:pPr>
              <a:lnSpc>
                <a:spcPct val="90000"/>
              </a:lnSpc>
            </a:pPr>
            <a:r>
              <a:rPr lang="en-US" sz="1000" dirty="0">
                <a:solidFill>
                  <a:srgbClr val="CCCCCC"/>
                </a:solidFill>
                <a:latin typeface="Consolas"/>
              </a:rPr>
              <a:t>        </a:t>
            </a:r>
            <a:r>
              <a:rPr lang="en-US" sz="1000" dirty="0">
                <a:solidFill>
                  <a:srgbClr val="9CDCFE"/>
                </a:solidFill>
                <a:latin typeface="Consolas"/>
              </a:rPr>
              <a:t>status:</a:t>
            </a:r>
            <a:r>
              <a:rPr lang="en-US" sz="1000" dirty="0">
                <a:solidFill>
                  <a:srgbClr val="CCCCCC"/>
                </a:solidFill>
                <a:latin typeface="Consolas"/>
              </a:rPr>
              <a:t> </a:t>
            </a:r>
            <a:r>
              <a:rPr lang="en-US" sz="1000" dirty="0">
                <a:solidFill>
                  <a:srgbClr val="CE9178"/>
                </a:solidFill>
                <a:latin typeface="Consolas"/>
              </a:rPr>
              <a:t>'Ordered'</a:t>
            </a:r>
          </a:p>
          <a:p>
            <a:pPr>
              <a:lnSpc>
                <a:spcPct val="90000"/>
              </a:lnSpc>
            </a:pPr>
            <a:r>
              <a:rPr lang="en-US" sz="1000" dirty="0">
                <a:solidFill>
                  <a:srgbClr val="CCCCCC"/>
                </a:solidFill>
                <a:latin typeface="Consolas"/>
              </a:rPr>
              <a:t>    }</a:t>
            </a:r>
          </a:p>
          <a:p>
            <a:pPr>
              <a:lnSpc>
                <a:spcPct val="90000"/>
              </a:lnSpc>
            </a:pPr>
            <a:br>
              <a:rPr lang="en-US" sz="1000">
                <a:latin typeface="Consolas"/>
              </a:rPr>
            </a:br>
            <a:r>
              <a:rPr lang="en-US" sz="1000" dirty="0">
                <a:solidFill>
                  <a:srgbClr val="CCCCCC"/>
                </a:solidFill>
                <a:latin typeface="Consolas"/>
              </a:rPr>
              <a:t>    </a:t>
            </a:r>
            <a:r>
              <a:rPr lang="en-US" sz="1000" dirty="0">
                <a:solidFill>
                  <a:srgbClr val="569CD6"/>
                </a:solidFill>
                <a:latin typeface="Consolas"/>
              </a:rPr>
              <a:t>set</a:t>
            </a:r>
            <a:r>
              <a:rPr lang="en-US" sz="1000" dirty="0">
                <a:solidFill>
                  <a:srgbClr val="CCCCCC"/>
                </a:solidFill>
                <a:latin typeface="Consolas"/>
              </a:rPr>
              <a:t> </a:t>
            </a:r>
            <a:r>
              <a:rPr lang="en-US" sz="1000" dirty="0" err="1">
                <a:solidFill>
                  <a:srgbClr val="9CDCFE"/>
                </a:solidFill>
                <a:latin typeface="Consolas"/>
              </a:rPr>
              <a:t>orderStatus</a:t>
            </a:r>
            <a:r>
              <a:rPr lang="en-US" sz="1000" dirty="0">
                <a:solidFill>
                  <a:srgbClr val="CCCCCC"/>
                </a:solidFill>
                <a:latin typeface="Consolas"/>
              </a:rPr>
              <a:t>(</a:t>
            </a:r>
            <a:r>
              <a:rPr lang="en-US" sz="1000" dirty="0">
                <a:solidFill>
                  <a:srgbClr val="9CDCFE"/>
                </a:solidFill>
                <a:latin typeface="Consolas"/>
              </a:rPr>
              <a:t>status</a:t>
            </a:r>
            <a:r>
              <a:rPr lang="en-US" sz="1000" dirty="0">
                <a:solidFill>
                  <a:srgbClr val="D4D4D4"/>
                </a:solidFill>
                <a:latin typeface="Consolas"/>
              </a:rPr>
              <a:t>:</a:t>
            </a:r>
            <a:r>
              <a:rPr lang="en-US" sz="1000" dirty="0">
                <a:solidFill>
                  <a:srgbClr val="CCCCCC"/>
                </a:solidFill>
                <a:latin typeface="Consolas"/>
              </a:rPr>
              <a:t> </a:t>
            </a:r>
            <a:r>
              <a:rPr lang="en-US" sz="1000" dirty="0">
                <a:solidFill>
                  <a:srgbClr val="CE9178"/>
                </a:solidFill>
                <a:latin typeface="Consolas"/>
              </a:rPr>
              <a:t>'Ordered'</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CE9178"/>
                </a:solidFill>
                <a:latin typeface="Consolas"/>
              </a:rPr>
              <a:t>'Prepared'</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CE9178"/>
                </a:solidFill>
                <a:latin typeface="Consolas"/>
              </a:rPr>
              <a:t>'Delivered'</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pizzaState</a:t>
            </a:r>
            <a:r>
              <a:rPr lang="en-US" sz="1000" dirty="0" err="1">
                <a:solidFill>
                  <a:srgbClr val="CCCCCC"/>
                </a:solidFill>
                <a:latin typeface="Consolas"/>
              </a:rPr>
              <a:t>.</a:t>
            </a:r>
            <a:r>
              <a:rPr lang="en-US" sz="1000" dirty="0" err="1">
                <a:solidFill>
                  <a:srgbClr val="9CDCFE"/>
                </a:solidFill>
                <a:latin typeface="Consolas"/>
              </a:rPr>
              <a:t>status</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9CDCFE"/>
                </a:solidFill>
                <a:latin typeface="Consolas"/>
              </a:rPr>
              <a:t>status</a:t>
            </a:r>
            <a:r>
              <a:rPr lang="en-US" sz="1000" dirty="0">
                <a:solidFill>
                  <a:srgbClr val="CCCCCC"/>
                </a:solidFill>
                <a:latin typeface="Consolas"/>
              </a:rPr>
              <a:t>;</a:t>
            </a:r>
          </a:p>
          <a:p>
            <a:pPr>
              <a:lnSpc>
                <a:spcPct val="90000"/>
              </a:lnSpc>
            </a:pP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pizzaState</a:t>
            </a:r>
            <a:r>
              <a:rPr lang="en-US" sz="1000" dirty="0" err="1">
                <a:solidFill>
                  <a:srgbClr val="CCCCCC"/>
                </a:solidFill>
                <a:latin typeface="Consolas"/>
              </a:rPr>
              <a:t>.</a:t>
            </a:r>
            <a:r>
              <a:rPr lang="en-US" sz="1000" dirty="0" err="1">
                <a:solidFill>
                  <a:srgbClr val="9CDCFE"/>
                </a:solidFill>
                <a:latin typeface="Consolas"/>
              </a:rPr>
              <a:t>deliveryDate</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9CDCFE"/>
                </a:solidFill>
                <a:latin typeface="Consolas"/>
              </a:rPr>
              <a:t>status</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CE9178"/>
                </a:solidFill>
                <a:latin typeface="Consolas"/>
              </a:rPr>
              <a:t>'Delivered'</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569CD6"/>
                </a:solidFill>
                <a:latin typeface="Consolas"/>
              </a:rPr>
              <a:t>new</a:t>
            </a:r>
            <a:r>
              <a:rPr lang="en-US" sz="1000" dirty="0">
                <a:solidFill>
                  <a:srgbClr val="CCCCCC"/>
                </a:solidFill>
                <a:latin typeface="Consolas"/>
              </a:rPr>
              <a:t> </a:t>
            </a:r>
            <a:r>
              <a:rPr lang="en-US" sz="1000" dirty="0">
                <a:solidFill>
                  <a:srgbClr val="4EC9B0"/>
                </a:solidFill>
                <a:latin typeface="Consolas"/>
              </a:rPr>
              <a:t>Date</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a:solidFill>
                  <a:srgbClr val="569CD6"/>
                </a:solidFill>
                <a:latin typeface="Consolas"/>
              </a:rPr>
              <a:t>undefined</a:t>
            </a:r>
            <a:r>
              <a:rPr lang="en-US" sz="1000" dirty="0">
                <a:solidFill>
                  <a:srgbClr val="CCCCCC"/>
                </a:solidFill>
                <a:latin typeface="Consolas"/>
              </a:rPr>
              <a:t>;</a:t>
            </a:r>
          </a:p>
          <a:p>
            <a:pPr>
              <a:lnSpc>
                <a:spcPct val="90000"/>
              </a:lnSpc>
            </a:pP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DCDCAA"/>
                </a:solidFill>
                <a:latin typeface="Consolas"/>
              </a:rPr>
              <a:t>notifyObservers</a:t>
            </a:r>
            <a:r>
              <a:rPr lang="en-US" sz="1000" dirty="0">
                <a:solidFill>
                  <a:srgbClr val="CCCCCC"/>
                </a:solidFill>
                <a:latin typeface="Consolas"/>
              </a:rPr>
              <a:t>(</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pizzaState</a:t>
            </a:r>
            <a:r>
              <a:rPr lang="en-US" sz="1000" dirty="0">
                <a:solidFill>
                  <a:srgbClr val="CCCCCC"/>
                </a:solidFill>
                <a:latin typeface="Consolas"/>
              </a:rPr>
              <a:t>);</a:t>
            </a:r>
          </a:p>
          <a:p>
            <a:pPr>
              <a:lnSpc>
                <a:spcPct val="90000"/>
              </a:lnSpc>
            </a:pPr>
            <a:r>
              <a:rPr lang="en-US" sz="1000" dirty="0">
                <a:solidFill>
                  <a:srgbClr val="CCCCCC"/>
                </a:solidFill>
                <a:latin typeface="Consolas"/>
              </a:rPr>
              <a:t>    }</a:t>
            </a:r>
          </a:p>
          <a:p>
            <a:pPr>
              <a:lnSpc>
                <a:spcPct val="90000"/>
              </a:lnSpc>
            </a:pPr>
            <a:br>
              <a:rPr lang="en-US" sz="1000">
                <a:latin typeface="Consolas"/>
              </a:rPr>
            </a:br>
            <a:r>
              <a:rPr lang="en-US" sz="1000" dirty="0">
                <a:solidFill>
                  <a:srgbClr val="CCCCCC"/>
                </a:solidFill>
                <a:latin typeface="Consolas"/>
              </a:rPr>
              <a:t>    </a:t>
            </a:r>
            <a:r>
              <a:rPr lang="en-US" sz="1000" dirty="0" err="1">
                <a:solidFill>
                  <a:srgbClr val="DCDCAA"/>
                </a:solidFill>
                <a:latin typeface="Consolas"/>
              </a:rPr>
              <a:t>registerObserver</a:t>
            </a:r>
            <a:r>
              <a:rPr lang="en-US" sz="1000" dirty="0">
                <a:solidFill>
                  <a:srgbClr val="CCCCCC"/>
                </a:solidFill>
                <a:latin typeface="Consolas"/>
              </a:rPr>
              <a:t>(</a:t>
            </a:r>
            <a:r>
              <a:rPr lang="en-US" sz="1000" dirty="0">
                <a:solidFill>
                  <a:srgbClr val="9CDCFE"/>
                </a:solidFill>
                <a:latin typeface="Consolas"/>
              </a:rPr>
              <a:t>observer</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4EC9B0"/>
                </a:solidFill>
                <a:latin typeface="Consolas"/>
              </a:rPr>
              <a:t>IPizzaOrderObserver</a:t>
            </a:r>
            <a:r>
              <a:rPr lang="en-US" sz="1000" dirty="0">
                <a:solidFill>
                  <a:srgbClr val="CCCCCC"/>
                </a:solidFill>
                <a:latin typeface="Consolas"/>
              </a:rPr>
              <a:t>)</a:t>
            </a:r>
            <a:r>
              <a:rPr lang="en-US" sz="1000" dirty="0">
                <a:solidFill>
                  <a:srgbClr val="D4D4D4"/>
                </a:solidFill>
                <a:latin typeface="Consolas"/>
              </a:rPr>
              <a:t>:</a:t>
            </a:r>
            <a:r>
              <a:rPr lang="en-US" sz="1000" dirty="0">
                <a:solidFill>
                  <a:srgbClr val="CCCCCC"/>
                </a:solidFill>
                <a:latin typeface="Consolas"/>
              </a:rPr>
              <a:t> </a:t>
            </a:r>
            <a:r>
              <a:rPr lang="en-US" sz="1000" dirty="0">
                <a:solidFill>
                  <a:srgbClr val="4EC9B0"/>
                </a:solidFill>
                <a:latin typeface="Consolas"/>
              </a:rPr>
              <a:t>void</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observers</a:t>
            </a:r>
            <a:r>
              <a:rPr lang="en-US" sz="1000" dirty="0" err="1">
                <a:solidFill>
                  <a:srgbClr val="CCCCCC"/>
                </a:solidFill>
                <a:latin typeface="Consolas"/>
              </a:rPr>
              <a:t>.</a:t>
            </a:r>
            <a:r>
              <a:rPr lang="en-US" sz="1000" dirty="0" err="1">
                <a:solidFill>
                  <a:srgbClr val="DCDCAA"/>
                </a:solidFill>
                <a:latin typeface="Consolas"/>
              </a:rPr>
              <a:t>push</a:t>
            </a:r>
            <a:r>
              <a:rPr lang="en-US" sz="1000" dirty="0">
                <a:solidFill>
                  <a:srgbClr val="CCCCCC"/>
                </a:solidFill>
                <a:latin typeface="Consolas"/>
              </a:rPr>
              <a:t>(</a:t>
            </a:r>
            <a:r>
              <a:rPr lang="en-US" sz="1000" dirty="0">
                <a:solidFill>
                  <a:srgbClr val="9CDCFE"/>
                </a:solidFill>
                <a:latin typeface="Consolas"/>
              </a:rPr>
              <a:t>observer</a:t>
            </a:r>
            <a:r>
              <a:rPr lang="en-US" sz="1000" dirty="0">
                <a:solidFill>
                  <a:srgbClr val="CCCCCC"/>
                </a:solidFill>
                <a:latin typeface="Consolas"/>
              </a:rPr>
              <a:t>);</a:t>
            </a:r>
          </a:p>
          <a:p>
            <a:pPr>
              <a:lnSpc>
                <a:spcPct val="90000"/>
              </a:lnSpc>
            </a:pPr>
            <a:r>
              <a:rPr lang="en-US" sz="1000" dirty="0">
                <a:solidFill>
                  <a:srgbClr val="CCCCCC"/>
                </a:solidFill>
                <a:latin typeface="Consolas"/>
              </a:rPr>
              <a:t>    }</a:t>
            </a:r>
          </a:p>
          <a:p>
            <a:pPr>
              <a:lnSpc>
                <a:spcPct val="90000"/>
              </a:lnSpc>
            </a:pPr>
            <a:br>
              <a:rPr lang="en-US" sz="1000">
                <a:latin typeface="Consolas"/>
              </a:rPr>
            </a:br>
            <a:r>
              <a:rPr lang="en-US" sz="1000" dirty="0">
                <a:solidFill>
                  <a:srgbClr val="CCCCCC"/>
                </a:solidFill>
                <a:latin typeface="Consolas"/>
              </a:rPr>
              <a:t>    </a:t>
            </a:r>
            <a:r>
              <a:rPr lang="en-US" sz="1000" dirty="0" err="1">
                <a:solidFill>
                  <a:srgbClr val="DCDCAA"/>
                </a:solidFill>
                <a:latin typeface="Consolas"/>
              </a:rPr>
              <a:t>removeObserver</a:t>
            </a:r>
            <a:r>
              <a:rPr lang="en-US" sz="1000" dirty="0">
                <a:solidFill>
                  <a:srgbClr val="CCCCCC"/>
                </a:solidFill>
                <a:latin typeface="Consolas"/>
              </a:rPr>
              <a:t>(</a:t>
            </a:r>
            <a:r>
              <a:rPr lang="en-US" sz="1000" dirty="0">
                <a:solidFill>
                  <a:srgbClr val="9CDCFE"/>
                </a:solidFill>
                <a:latin typeface="Consolas"/>
              </a:rPr>
              <a:t>observer</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4EC9B0"/>
                </a:solidFill>
                <a:latin typeface="Consolas"/>
              </a:rPr>
              <a:t>IPizzaOrderObserver</a:t>
            </a:r>
            <a:r>
              <a:rPr lang="en-US" sz="1000" dirty="0">
                <a:solidFill>
                  <a:srgbClr val="CCCCCC"/>
                </a:solidFill>
                <a:latin typeface="Consolas"/>
              </a:rPr>
              <a:t>)</a:t>
            </a:r>
            <a:r>
              <a:rPr lang="en-US" sz="1000" dirty="0">
                <a:solidFill>
                  <a:srgbClr val="D4D4D4"/>
                </a:solidFill>
                <a:latin typeface="Consolas"/>
              </a:rPr>
              <a:t>:</a:t>
            </a:r>
            <a:r>
              <a:rPr lang="en-US" sz="1000" dirty="0">
                <a:solidFill>
                  <a:srgbClr val="CCCCCC"/>
                </a:solidFill>
                <a:latin typeface="Consolas"/>
              </a:rPr>
              <a:t> </a:t>
            </a:r>
            <a:r>
              <a:rPr lang="en-US" sz="1000" dirty="0">
                <a:solidFill>
                  <a:srgbClr val="4EC9B0"/>
                </a:solidFill>
                <a:latin typeface="Consolas"/>
              </a:rPr>
              <a:t>void</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a:solidFill>
                  <a:srgbClr val="569CD6"/>
                </a:solidFill>
                <a:latin typeface="Consolas"/>
              </a:rPr>
              <a:t>const</a:t>
            </a:r>
            <a:r>
              <a:rPr lang="en-US" sz="1000" dirty="0">
                <a:solidFill>
                  <a:srgbClr val="CCCCCC"/>
                </a:solidFill>
                <a:latin typeface="Consolas"/>
              </a:rPr>
              <a:t> </a:t>
            </a:r>
            <a:r>
              <a:rPr lang="en-US" sz="1000" dirty="0" err="1">
                <a:solidFill>
                  <a:srgbClr val="4FC1FF"/>
                </a:solidFill>
                <a:latin typeface="Consolas"/>
              </a:rPr>
              <a:t>observerIndex</a:t>
            </a:r>
            <a:r>
              <a:rPr lang="en-US" sz="1000" dirty="0">
                <a:solidFill>
                  <a:srgbClr val="CCCCCC"/>
                </a:solidFill>
                <a:latin typeface="Consolas"/>
              </a:rPr>
              <a:t> </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observers</a:t>
            </a:r>
            <a:r>
              <a:rPr lang="en-US" sz="1000" dirty="0" err="1">
                <a:solidFill>
                  <a:srgbClr val="CCCCCC"/>
                </a:solidFill>
                <a:latin typeface="Consolas"/>
              </a:rPr>
              <a:t>.</a:t>
            </a:r>
            <a:r>
              <a:rPr lang="en-US" sz="1000" dirty="0" err="1">
                <a:solidFill>
                  <a:srgbClr val="DCDCAA"/>
                </a:solidFill>
                <a:latin typeface="Consolas"/>
              </a:rPr>
              <a:t>indexOf</a:t>
            </a:r>
            <a:r>
              <a:rPr lang="en-US" sz="1000" dirty="0">
                <a:solidFill>
                  <a:srgbClr val="CCCCCC"/>
                </a:solidFill>
                <a:latin typeface="Consolas"/>
              </a:rPr>
              <a:t>(</a:t>
            </a:r>
            <a:r>
              <a:rPr lang="en-US" sz="1000" dirty="0">
                <a:solidFill>
                  <a:srgbClr val="9CDCFE"/>
                </a:solidFill>
                <a:latin typeface="Consolas"/>
              </a:rPr>
              <a:t>observer</a:t>
            </a:r>
            <a:r>
              <a:rPr lang="en-US" sz="1000" dirty="0">
                <a:solidFill>
                  <a:srgbClr val="CCCCCC"/>
                </a:solidFill>
                <a:latin typeface="Consolas"/>
              </a:rPr>
              <a:t>);</a:t>
            </a:r>
          </a:p>
          <a:p>
            <a:pPr>
              <a:lnSpc>
                <a:spcPct val="90000"/>
              </a:lnSpc>
            </a:pPr>
            <a:r>
              <a:rPr lang="en-US" sz="1000" dirty="0">
                <a:solidFill>
                  <a:srgbClr val="CCCCCC"/>
                </a:solidFill>
                <a:latin typeface="Consolas"/>
              </a:rPr>
              <a:t>        </a:t>
            </a:r>
            <a:r>
              <a:rPr lang="en-US" sz="1000" dirty="0">
                <a:solidFill>
                  <a:srgbClr val="C586C0"/>
                </a:solidFill>
                <a:latin typeface="Consolas"/>
              </a:rPr>
              <a:t>if</a:t>
            </a:r>
            <a:r>
              <a:rPr lang="en-US" sz="1000" dirty="0">
                <a:solidFill>
                  <a:srgbClr val="CCCCCC"/>
                </a:solidFill>
                <a:latin typeface="Consolas"/>
              </a:rPr>
              <a:t> (</a:t>
            </a:r>
            <a:r>
              <a:rPr lang="en-US" sz="1000" dirty="0" err="1">
                <a:solidFill>
                  <a:srgbClr val="4FC1FF"/>
                </a:solidFill>
                <a:latin typeface="Consolas"/>
              </a:rPr>
              <a:t>observerIndex</a:t>
            </a:r>
            <a:r>
              <a:rPr lang="en-US" sz="1000" dirty="0">
                <a:solidFill>
                  <a:srgbClr val="CCCCCC"/>
                </a:solidFill>
                <a:latin typeface="Consolas"/>
              </a:rPr>
              <a:t> </a:t>
            </a:r>
            <a:r>
              <a:rPr lang="en-US" sz="1000" dirty="0">
                <a:solidFill>
                  <a:srgbClr val="D4D4D4"/>
                </a:solidFill>
                <a:latin typeface="Consolas"/>
              </a:rPr>
              <a:t>&gt;</a:t>
            </a:r>
            <a:r>
              <a:rPr lang="en-US" sz="1000" dirty="0">
                <a:solidFill>
                  <a:srgbClr val="CCCCCC"/>
                </a:solidFill>
                <a:latin typeface="Consolas"/>
              </a:rPr>
              <a:t> </a:t>
            </a:r>
            <a:r>
              <a:rPr lang="en-US" sz="1000" dirty="0">
                <a:solidFill>
                  <a:srgbClr val="D4D4D4"/>
                </a:solidFill>
                <a:latin typeface="Consolas"/>
              </a:rPr>
              <a:t>-</a:t>
            </a:r>
            <a:r>
              <a:rPr lang="en-US" sz="1000" dirty="0">
                <a:solidFill>
                  <a:srgbClr val="B5CEA8"/>
                </a:solidFill>
                <a:latin typeface="Consolas"/>
              </a:rPr>
              <a:t>1</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observers</a:t>
            </a:r>
            <a:r>
              <a:rPr lang="en-US" sz="1000" dirty="0" err="1">
                <a:solidFill>
                  <a:srgbClr val="CCCCCC"/>
                </a:solidFill>
                <a:latin typeface="Consolas"/>
              </a:rPr>
              <a:t>.</a:t>
            </a:r>
            <a:r>
              <a:rPr lang="en-US" sz="1000" dirty="0" err="1">
                <a:solidFill>
                  <a:srgbClr val="DCDCAA"/>
                </a:solidFill>
                <a:latin typeface="Consolas"/>
              </a:rPr>
              <a:t>splice</a:t>
            </a:r>
            <a:r>
              <a:rPr lang="en-US" sz="1000" dirty="0">
                <a:solidFill>
                  <a:srgbClr val="CCCCCC"/>
                </a:solidFill>
                <a:latin typeface="Consolas"/>
              </a:rPr>
              <a:t>(</a:t>
            </a:r>
            <a:r>
              <a:rPr lang="en-US" sz="1000" dirty="0" err="1">
                <a:solidFill>
                  <a:srgbClr val="4FC1FF"/>
                </a:solidFill>
                <a:latin typeface="Consolas"/>
              </a:rPr>
              <a:t>observerIndex</a:t>
            </a:r>
            <a:r>
              <a:rPr lang="en-US" sz="1000" dirty="0">
                <a:solidFill>
                  <a:srgbClr val="CCCCCC"/>
                </a:solidFill>
                <a:latin typeface="Consolas"/>
              </a:rPr>
              <a:t>, </a:t>
            </a:r>
            <a:r>
              <a:rPr lang="en-US" sz="1000" dirty="0">
                <a:solidFill>
                  <a:srgbClr val="B5CEA8"/>
                </a:solidFill>
                <a:latin typeface="Consolas"/>
              </a:rPr>
              <a:t>1</a:t>
            </a:r>
            <a:r>
              <a:rPr lang="en-US" sz="1000" dirty="0">
                <a:solidFill>
                  <a:srgbClr val="CCCCCC"/>
                </a:solidFill>
                <a:latin typeface="Consolas"/>
              </a:rPr>
              <a:t>);</a:t>
            </a:r>
          </a:p>
          <a:p>
            <a:pPr>
              <a:lnSpc>
                <a:spcPct val="90000"/>
              </a:lnSpc>
            </a:pPr>
            <a:r>
              <a:rPr lang="en-US" sz="1000" dirty="0">
                <a:solidFill>
                  <a:srgbClr val="CCCCCC"/>
                </a:solidFill>
                <a:latin typeface="Consolas"/>
              </a:rPr>
              <a:t>        }</a:t>
            </a:r>
          </a:p>
          <a:p>
            <a:pPr>
              <a:lnSpc>
                <a:spcPct val="90000"/>
              </a:lnSpc>
            </a:pPr>
            <a:r>
              <a:rPr lang="en-US" sz="1000" dirty="0">
                <a:solidFill>
                  <a:srgbClr val="CCCCCC"/>
                </a:solidFill>
                <a:latin typeface="Consolas"/>
              </a:rPr>
              <a:t>    }</a:t>
            </a:r>
          </a:p>
          <a:p>
            <a:pPr>
              <a:lnSpc>
                <a:spcPct val="90000"/>
              </a:lnSpc>
            </a:pPr>
            <a:br>
              <a:rPr lang="en-US" sz="1000">
                <a:latin typeface="Consolas"/>
              </a:rPr>
            </a:br>
            <a:r>
              <a:rPr lang="en-US" sz="1000" dirty="0">
                <a:solidFill>
                  <a:srgbClr val="CCCCCC"/>
                </a:solidFill>
                <a:latin typeface="Consolas"/>
              </a:rPr>
              <a:t>    </a:t>
            </a:r>
            <a:r>
              <a:rPr lang="en-US" sz="1000" dirty="0" err="1">
                <a:solidFill>
                  <a:srgbClr val="DCDCAA"/>
                </a:solidFill>
                <a:latin typeface="Consolas"/>
              </a:rPr>
              <a:t>notifyObservers</a:t>
            </a:r>
            <a:r>
              <a:rPr lang="en-US" sz="1000" dirty="0">
                <a:solidFill>
                  <a:srgbClr val="CCCCCC"/>
                </a:solidFill>
                <a:latin typeface="Consolas"/>
              </a:rPr>
              <a:t>(</a:t>
            </a:r>
            <a:r>
              <a:rPr lang="en-US" sz="1000" dirty="0">
                <a:solidFill>
                  <a:srgbClr val="9CDCFE"/>
                </a:solidFill>
                <a:latin typeface="Consolas"/>
              </a:rPr>
              <a:t>order</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4EC9B0"/>
                </a:solidFill>
                <a:latin typeface="Consolas"/>
              </a:rPr>
              <a:t>IPizzaOrder</a:t>
            </a:r>
            <a:r>
              <a:rPr lang="en-US" sz="1000" dirty="0">
                <a:solidFill>
                  <a:srgbClr val="CCCCCC"/>
                </a:solidFill>
                <a:latin typeface="Consolas"/>
              </a:rPr>
              <a:t>)</a:t>
            </a:r>
            <a:r>
              <a:rPr lang="en-US" sz="1000" dirty="0">
                <a:solidFill>
                  <a:srgbClr val="D4D4D4"/>
                </a:solidFill>
                <a:latin typeface="Consolas"/>
              </a:rPr>
              <a:t>:</a:t>
            </a:r>
            <a:r>
              <a:rPr lang="en-US" sz="1000" dirty="0">
                <a:solidFill>
                  <a:srgbClr val="CCCCCC"/>
                </a:solidFill>
                <a:latin typeface="Consolas"/>
              </a:rPr>
              <a:t> </a:t>
            </a:r>
            <a:r>
              <a:rPr lang="en-US" sz="1000" dirty="0">
                <a:solidFill>
                  <a:srgbClr val="4EC9B0"/>
                </a:solidFill>
                <a:latin typeface="Consolas"/>
              </a:rPr>
              <a:t>void</a:t>
            </a:r>
            <a:r>
              <a:rPr lang="en-US" sz="1000" dirty="0">
                <a:solidFill>
                  <a:srgbClr val="CCCCCC"/>
                </a:solidFill>
                <a:latin typeface="Consolas"/>
              </a:rPr>
              <a:t> {</a:t>
            </a:r>
          </a:p>
          <a:p>
            <a:pPr>
              <a:lnSpc>
                <a:spcPct val="90000"/>
              </a:lnSpc>
            </a:pPr>
            <a:r>
              <a:rPr lang="en-US" sz="1000" dirty="0">
                <a:solidFill>
                  <a:srgbClr val="CCCCCC"/>
                </a:solidFill>
                <a:latin typeface="Consolas"/>
              </a:rPr>
              <a:t>        </a:t>
            </a:r>
            <a:r>
              <a:rPr lang="en-US" sz="1000" dirty="0" err="1">
                <a:solidFill>
                  <a:srgbClr val="569CD6"/>
                </a:solidFill>
                <a:latin typeface="Consolas"/>
              </a:rPr>
              <a:t>this</a:t>
            </a:r>
            <a:r>
              <a:rPr lang="en-US" sz="1000" dirty="0" err="1">
                <a:solidFill>
                  <a:srgbClr val="CCCCCC"/>
                </a:solidFill>
                <a:latin typeface="Consolas"/>
              </a:rPr>
              <a:t>.</a:t>
            </a:r>
            <a:r>
              <a:rPr lang="en-US" sz="1000" dirty="0" err="1">
                <a:solidFill>
                  <a:srgbClr val="9CDCFE"/>
                </a:solidFill>
                <a:latin typeface="Consolas"/>
              </a:rPr>
              <a:t>observers</a:t>
            </a:r>
            <a:r>
              <a:rPr lang="en-US" sz="1000" dirty="0" err="1">
                <a:solidFill>
                  <a:srgbClr val="CCCCCC"/>
                </a:solidFill>
                <a:latin typeface="Consolas"/>
              </a:rPr>
              <a:t>.</a:t>
            </a:r>
            <a:r>
              <a:rPr lang="en-US" sz="1000" dirty="0" err="1">
                <a:solidFill>
                  <a:srgbClr val="DCDCAA"/>
                </a:solidFill>
                <a:latin typeface="Consolas"/>
              </a:rPr>
              <a:t>forEach</a:t>
            </a:r>
            <a:r>
              <a:rPr lang="en-US" sz="1000" dirty="0">
                <a:solidFill>
                  <a:srgbClr val="CCCCCC"/>
                </a:solidFill>
                <a:latin typeface="Consolas"/>
              </a:rPr>
              <a:t>((</a:t>
            </a:r>
            <a:r>
              <a:rPr lang="en-US" sz="1000" dirty="0">
                <a:solidFill>
                  <a:srgbClr val="9CDCFE"/>
                </a:solidFill>
                <a:latin typeface="Consolas"/>
              </a:rPr>
              <a:t>observer</a:t>
            </a:r>
            <a:r>
              <a:rPr lang="en-US" sz="1000" dirty="0">
                <a:solidFill>
                  <a:srgbClr val="D4D4D4"/>
                </a:solidFill>
                <a:latin typeface="Consolas"/>
              </a:rPr>
              <a:t>:</a:t>
            </a:r>
            <a:r>
              <a:rPr lang="en-US" sz="1000" dirty="0">
                <a:solidFill>
                  <a:srgbClr val="CCCCCC"/>
                </a:solidFill>
                <a:latin typeface="Consolas"/>
              </a:rPr>
              <a:t> </a:t>
            </a:r>
            <a:r>
              <a:rPr lang="en-US" sz="1000" dirty="0" err="1">
                <a:solidFill>
                  <a:srgbClr val="4EC9B0"/>
                </a:solidFill>
                <a:latin typeface="Consolas"/>
              </a:rPr>
              <a:t>IPizzaOrderObserver</a:t>
            </a:r>
            <a:r>
              <a:rPr lang="en-US" sz="1000" dirty="0">
                <a:solidFill>
                  <a:srgbClr val="CCCCCC"/>
                </a:solidFill>
                <a:latin typeface="Consolas"/>
              </a:rPr>
              <a:t>) </a:t>
            </a:r>
            <a:r>
              <a:rPr lang="en-US" sz="1000" dirty="0">
                <a:solidFill>
                  <a:srgbClr val="569CD6"/>
                </a:solidFill>
                <a:latin typeface="Consolas"/>
              </a:rPr>
              <a:t>=&gt;</a:t>
            </a:r>
            <a:r>
              <a:rPr lang="en-US" sz="1000" dirty="0">
                <a:solidFill>
                  <a:srgbClr val="CCCCCC"/>
                </a:solidFill>
                <a:latin typeface="Consolas"/>
              </a:rPr>
              <a:t> </a:t>
            </a:r>
            <a:r>
              <a:rPr lang="en-US" sz="1000" dirty="0" err="1">
                <a:solidFill>
                  <a:srgbClr val="9CDCFE"/>
                </a:solidFill>
                <a:latin typeface="Consolas"/>
              </a:rPr>
              <a:t>observer</a:t>
            </a:r>
            <a:r>
              <a:rPr lang="en-US" sz="1000" dirty="0" err="1">
                <a:solidFill>
                  <a:srgbClr val="CCCCCC"/>
                </a:solidFill>
                <a:latin typeface="Consolas"/>
              </a:rPr>
              <a:t>.</a:t>
            </a:r>
            <a:r>
              <a:rPr lang="en-US" sz="1000" dirty="0" err="1">
                <a:solidFill>
                  <a:srgbClr val="DCDCAA"/>
                </a:solidFill>
                <a:latin typeface="Consolas"/>
              </a:rPr>
              <a:t>update</a:t>
            </a:r>
            <a:r>
              <a:rPr lang="en-US" sz="1000" dirty="0">
                <a:solidFill>
                  <a:srgbClr val="CCCCCC"/>
                </a:solidFill>
                <a:latin typeface="Consolas"/>
              </a:rPr>
              <a:t>(</a:t>
            </a:r>
            <a:r>
              <a:rPr lang="en-US" sz="1000" dirty="0">
                <a:solidFill>
                  <a:srgbClr val="9CDCFE"/>
                </a:solidFill>
                <a:latin typeface="Consolas"/>
              </a:rPr>
              <a:t>order</a:t>
            </a:r>
            <a:r>
              <a:rPr lang="en-US" sz="1000" dirty="0">
                <a:solidFill>
                  <a:srgbClr val="CCCCCC"/>
                </a:solidFill>
                <a:latin typeface="Consolas"/>
              </a:rPr>
              <a:t>));</a:t>
            </a:r>
          </a:p>
          <a:p>
            <a:pPr>
              <a:lnSpc>
                <a:spcPct val="90000"/>
              </a:lnSpc>
            </a:pPr>
            <a:r>
              <a:rPr lang="en-US" sz="1000" dirty="0">
                <a:solidFill>
                  <a:srgbClr val="CCCCCC"/>
                </a:solidFill>
                <a:latin typeface="Consolas"/>
              </a:rPr>
              <a:t>    }</a:t>
            </a:r>
          </a:p>
          <a:p>
            <a:pPr>
              <a:lnSpc>
                <a:spcPct val="90000"/>
              </a:lnSpc>
            </a:pPr>
            <a:r>
              <a:rPr lang="en-US" sz="1000" dirty="0">
                <a:solidFill>
                  <a:srgbClr val="CCCCCC"/>
                </a:solidFill>
                <a:latin typeface="Consolas"/>
              </a:rPr>
              <a:t>}</a:t>
            </a:r>
          </a:p>
          <a:p>
            <a:pPr>
              <a:lnSpc>
                <a:spcPct val="90000"/>
              </a:lnSpc>
            </a:pPr>
            <a:endParaRPr lang="en-US" sz="1000">
              <a:solidFill>
                <a:srgbClr val="CCCCCC"/>
              </a:solidFill>
              <a:latin typeface="Consolas"/>
            </a:endParaRPr>
          </a:p>
        </p:txBody>
      </p:sp>
      <p:sp>
        <p:nvSpPr>
          <p:cNvPr id="7" name="TextBox 6">
            <a:extLst>
              <a:ext uri="{FF2B5EF4-FFF2-40B4-BE49-F238E27FC236}">
                <a16:creationId xmlns:a16="http://schemas.microsoft.com/office/drawing/2014/main" id="{C0BB0DE9-7102-7E21-D4AB-1A7D848B1B13}"/>
              </a:ext>
            </a:extLst>
          </p:cNvPr>
          <p:cNvSpPr txBox="1"/>
          <p:nvPr/>
        </p:nvSpPr>
        <p:spPr>
          <a:xfrm rot="21000000">
            <a:off x="6443837" y="3420773"/>
            <a:ext cx="5502442" cy="1754326"/>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6A9955"/>
                </a:solidFill>
                <a:latin typeface="Consolas"/>
              </a:rPr>
              <a:t>// concrete implementation of the observer.</a:t>
            </a:r>
          </a:p>
          <a:p>
            <a:pPr>
              <a:lnSpc>
                <a:spcPct val="90000"/>
              </a:lnSpc>
            </a:pPr>
            <a:r>
              <a:rPr lang="en-US" sz="1000">
                <a:solidFill>
                  <a:srgbClr val="569CD6"/>
                </a:solidFill>
                <a:latin typeface="Consolas"/>
              </a:rPr>
              <a:t>class</a:t>
            </a:r>
            <a:r>
              <a:rPr lang="en-US" sz="1000">
                <a:solidFill>
                  <a:srgbClr val="CCCCCC"/>
                </a:solidFill>
                <a:latin typeface="Consolas"/>
              </a:rPr>
              <a:t> </a:t>
            </a:r>
            <a:r>
              <a:rPr lang="en-US" sz="1000" err="1">
                <a:solidFill>
                  <a:srgbClr val="4EC9B0"/>
                </a:solidFill>
                <a:latin typeface="Consolas"/>
              </a:rPr>
              <a:t>PizzaOrderObserver</a:t>
            </a:r>
            <a:r>
              <a:rPr lang="en-US" sz="1000">
                <a:solidFill>
                  <a:srgbClr val="CCCCCC"/>
                </a:solidFill>
                <a:latin typeface="Consolas"/>
              </a:rPr>
              <a:t> </a:t>
            </a:r>
            <a:r>
              <a:rPr lang="en-US" sz="1000">
                <a:solidFill>
                  <a:srgbClr val="569CD6"/>
                </a:solidFill>
                <a:latin typeface="Consolas"/>
              </a:rPr>
              <a:t>implements</a:t>
            </a:r>
            <a:r>
              <a:rPr lang="en-US" sz="1000">
                <a:solidFill>
                  <a:srgbClr val="CCCCCC"/>
                </a:solidFill>
                <a:latin typeface="Consolas"/>
              </a:rPr>
              <a:t> </a:t>
            </a:r>
            <a:r>
              <a:rPr lang="en-US" sz="1000" err="1">
                <a:solidFill>
                  <a:srgbClr val="4EC9B0"/>
                </a:solidFill>
                <a:latin typeface="Consolas"/>
              </a:rPr>
              <a:t>IPizzaOrderObserver</a:t>
            </a:r>
            <a:r>
              <a:rPr lang="en-US" sz="1000">
                <a:solidFill>
                  <a:srgbClr val="CCCCCC"/>
                </a:solidFill>
                <a:latin typeface="Consolas"/>
              </a:rPr>
              <a:t> {</a:t>
            </a:r>
          </a:p>
          <a:p>
            <a:pPr>
              <a:lnSpc>
                <a:spcPct val="90000"/>
              </a:lnSpc>
            </a:pPr>
            <a:br>
              <a:rPr lang="en-US" sz="1000">
                <a:latin typeface="Consolas"/>
              </a:rPr>
            </a:br>
            <a:r>
              <a:rPr lang="en-US" sz="1000">
                <a:solidFill>
                  <a:srgbClr val="CCCCCC"/>
                </a:solidFill>
                <a:latin typeface="Consolas"/>
              </a:rPr>
              <a:t>    </a:t>
            </a:r>
            <a:r>
              <a:rPr lang="en-US" sz="1000">
                <a:solidFill>
                  <a:srgbClr val="569CD6"/>
                </a:solidFill>
                <a:latin typeface="Consolas"/>
              </a:rPr>
              <a:t>constructor</a:t>
            </a:r>
            <a:r>
              <a:rPr lang="en-US" sz="1000">
                <a:solidFill>
                  <a:srgbClr val="CCCCCC"/>
                </a:solidFill>
                <a:latin typeface="Consolas"/>
              </a:rPr>
              <a:t>(</a:t>
            </a:r>
            <a:r>
              <a:rPr lang="en-US" sz="1000">
                <a:solidFill>
                  <a:srgbClr val="569CD6"/>
                </a:solidFill>
                <a:latin typeface="Consolas"/>
              </a:rPr>
              <a:t>public</a:t>
            </a:r>
            <a:r>
              <a:rPr lang="en-US" sz="1000">
                <a:solidFill>
                  <a:srgbClr val="CCCCCC"/>
                </a:solidFill>
                <a:latin typeface="Consolas"/>
              </a:rPr>
              <a:t> </a:t>
            </a:r>
            <a:r>
              <a:rPr lang="en-US" sz="1000">
                <a:solidFill>
                  <a:srgbClr val="9CDCFE"/>
                </a:solidFill>
                <a:latin typeface="Consolas"/>
              </a:rPr>
              <a:t>name</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r>
              <a:rPr lang="en-US" sz="1000">
                <a:solidFill>
                  <a:srgbClr val="569CD6"/>
                </a:solidFill>
                <a:latin typeface="Consolas"/>
              </a:rPr>
              <a:t>private</a:t>
            </a:r>
            <a:r>
              <a:rPr lang="en-US" sz="1000">
                <a:solidFill>
                  <a:srgbClr val="CCCCCC"/>
                </a:solidFill>
                <a:latin typeface="Consolas"/>
              </a:rPr>
              <a:t> </a:t>
            </a:r>
            <a:r>
              <a:rPr lang="en-US" sz="1000">
                <a:solidFill>
                  <a:srgbClr val="9CDCFE"/>
                </a:solidFill>
                <a:latin typeface="Consolas"/>
              </a:rPr>
              <a:t>subject</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IPizzaOrderSubject</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err="1">
                <a:solidFill>
                  <a:srgbClr val="569CD6"/>
                </a:solidFill>
                <a:latin typeface="Consolas"/>
              </a:rPr>
              <a:t>this</a:t>
            </a:r>
            <a:r>
              <a:rPr lang="en-US" sz="1000" err="1">
                <a:solidFill>
                  <a:srgbClr val="CCCCCC"/>
                </a:solidFill>
                <a:latin typeface="Consolas"/>
              </a:rPr>
              <a:t>.</a:t>
            </a:r>
            <a:r>
              <a:rPr lang="en-US" sz="1000" err="1">
                <a:solidFill>
                  <a:srgbClr val="9CDCFE"/>
                </a:solidFill>
                <a:latin typeface="Consolas"/>
              </a:rPr>
              <a:t>subject</a:t>
            </a:r>
            <a:r>
              <a:rPr lang="en-US" sz="1000" err="1">
                <a:solidFill>
                  <a:srgbClr val="CCCCCC"/>
                </a:solidFill>
                <a:latin typeface="Consolas"/>
              </a:rPr>
              <a:t>.</a:t>
            </a:r>
            <a:r>
              <a:rPr lang="en-US" sz="1000" err="1">
                <a:solidFill>
                  <a:srgbClr val="DCDCAA"/>
                </a:solidFill>
                <a:latin typeface="Consolas"/>
              </a:rPr>
              <a:t>registerObserver</a:t>
            </a:r>
            <a:r>
              <a:rPr lang="en-US" sz="1000">
                <a:solidFill>
                  <a:srgbClr val="CCCCCC"/>
                </a:solidFill>
                <a:latin typeface="Consolas"/>
              </a:rPr>
              <a:t>(</a:t>
            </a:r>
            <a:r>
              <a:rPr lang="en-US" sz="1000">
                <a:solidFill>
                  <a:srgbClr val="569CD6"/>
                </a:solidFill>
                <a:latin typeface="Consolas"/>
              </a:rPr>
              <a:t>this</a:t>
            </a:r>
            <a:r>
              <a:rPr lang="en-US" sz="1000">
                <a:solidFill>
                  <a:srgbClr val="CCCCCC"/>
                </a:solidFill>
                <a:latin typeface="Consolas"/>
              </a:rPr>
              <a:t>);</a:t>
            </a:r>
          </a:p>
          <a:p>
            <a:pPr>
              <a:lnSpc>
                <a:spcPct val="90000"/>
              </a:lnSpc>
            </a:pPr>
            <a:r>
              <a:rPr lang="en-US" sz="1000">
                <a:solidFill>
                  <a:srgbClr val="CCCCCC"/>
                </a:solidFill>
                <a:latin typeface="Consolas"/>
              </a:rPr>
              <a:t>    }</a:t>
            </a:r>
          </a:p>
          <a:p>
            <a:pPr>
              <a:lnSpc>
                <a:spcPct val="90000"/>
              </a:lnSpc>
            </a:pPr>
            <a:br>
              <a:rPr lang="en-US" sz="1000">
                <a:latin typeface="Consolas"/>
              </a:rPr>
            </a:br>
            <a:r>
              <a:rPr lang="en-US" sz="1000">
                <a:solidFill>
                  <a:srgbClr val="CCCCCC"/>
                </a:solidFill>
                <a:latin typeface="Consolas"/>
              </a:rPr>
              <a:t>    </a:t>
            </a:r>
            <a:r>
              <a:rPr lang="en-US" sz="1000">
                <a:solidFill>
                  <a:srgbClr val="DCDCAA"/>
                </a:solidFill>
                <a:latin typeface="Consolas"/>
              </a:rPr>
              <a:t>update</a:t>
            </a:r>
            <a:r>
              <a:rPr lang="en-US" sz="1000">
                <a:solidFill>
                  <a:srgbClr val="CCCCCC"/>
                </a:solidFill>
                <a:latin typeface="Consolas"/>
              </a:rPr>
              <a:t>(</a:t>
            </a:r>
            <a:r>
              <a:rPr lang="en-US" sz="1000">
                <a:solidFill>
                  <a:srgbClr val="9CDCFE"/>
                </a:solidFill>
                <a:latin typeface="Consolas"/>
              </a:rPr>
              <a:t>order</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IPizzaOrder</a:t>
            </a:r>
            <a:r>
              <a:rPr lang="en-US" sz="1000">
                <a:solidFill>
                  <a:srgbClr val="CCCCCC"/>
                </a:solidFill>
                <a:latin typeface="Consolas"/>
              </a:rPr>
              <a:t>)</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void</a:t>
            </a:r>
            <a:r>
              <a:rPr lang="en-US" sz="1000">
                <a:solidFill>
                  <a:srgbClr val="CCCCCC"/>
                </a:solidFill>
                <a:latin typeface="Consolas"/>
              </a:rPr>
              <a:t> {</a:t>
            </a:r>
          </a:p>
          <a:p>
            <a:pPr>
              <a:lnSpc>
                <a:spcPct val="90000"/>
              </a:lnSpc>
            </a:pPr>
            <a:r>
              <a:rPr lang="en-US" sz="1000">
                <a:solidFill>
                  <a:srgbClr val="CCCCCC"/>
                </a:solidFill>
                <a:latin typeface="Consolas"/>
              </a:rPr>
              <a:t>        </a:t>
            </a:r>
            <a:r>
              <a:rPr lang="en-US" sz="1000">
                <a:solidFill>
                  <a:srgbClr val="9CDCFE"/>
                </a:solidFill>
                <a:latin typeface="Consolas"/>
              </a:rPr>
              <a:t>console</a:t>
            </a:r>
            <a:r>
              <a:rPr lang="en-US" sz="1000">
                <a:solidFill>
                  <a:srgbClr val="CCCCCC"/>
                </a:solidFill>
                <a:latin typeface="Consolas"/>
              </a:rPr>
              <a:t>.</a:t>
            </a:r>
            <a:r>
              <a:rPr lang="en-US" sz="1000">
                <a:solidFill>
                  <a:srgbClr val="DCDCAA"/>
                </a:solidFill>
                <a:latin typeface="Consolas"/>
              </a:rPr>
              <a:t>log</a:t>
            </a:r>
            <a:r>
              <a:rPr lang="en-US" sz="1000">
                <a:solidFill>
                  <a:srgbClr val="CCCCCC"/>
                </a:solidFill>
                <a:latin typeface="Consolas"/>
              </a:rPr>
              <a:t>(</a:t>
            </a:r>
            <a:r>
              <a:rPr lang="en-US" sz="1000">
                <a:solidFill>
                  <a:srgbClr val="CE9178"/>
                </a:solidFill>
                <a:latin typeface="Consolas"/>
              </a:rPr>
              <a:t>`Order updated detected- </a:t>
            </a:r>
            <a:r>
              <a:rPr lang="en-US" sz="1000">
                <a:solidFill>
                  <a:srgbClr val="569CD6"/>
                </a:solidFill>
                <a:latin typeface="Consolas"/>
              </a:rPr>
              <a:t>${this</a:t>
            </a:r>
            <a:r>
              <a:rPr lang="en-US" sz="1000">
                <a:solidFill>
                  <a:srgbClr val="D4D4D4"/>
                </a:solidFill>
                <a:latin typeface="Consolas"/>
              </a:rPr>
              <a:t>.</a:t>
            </a:r>
            <a:r>
              <a:rPr lang="en-US" sz="1000">
                <a:solidFill>
                  <a:srgbClr val="9CDCFE"/>
                </a:solidFill>
                <a:latin typeface="Consolas"/>
              </a:rPr>
              <a:t>name</a:t>
            </a:r>
            <a:r>
              <a:rPr lang="en-US" sz="1000">
                <a:solidFill>
                  <a:srgbClr val="569CD6"/>
                </a:solidFill>
                <a:latin typeface="Consolas"/>
              </a:rPr>
              <a:t>}</a:t>
            </a:r>
            <a:r>
              <a:rPr lang="en-US" sz="1000">
                <a:solidFill>
                  <a:srgbClr val="CE9178"/>
                </a:solidFill>
                <a:latin typeface="Consolas"/>
              </a:rPr>
              <a:t>`</a:t>
            </a:r>
            <a:r>
              <a:rPr lang="en-US" sz="1000">
                <a:solidFill>
                  <a:srgbClr val="CCCCCC"/>
                </a:solidFill>
                <a:latin typeface="Consolas"/>
              </a:rPr>
              <a:t>, </a:t>
            </a:r>
            <a:r>
              <a:rPr lang="en-US" sz="1000">
                <a:solidFill>
                  <a:srgbClr val="9CDCFE"/>
                </a:solidFill>
                <a:latin typeface="Consolas"/>
              </a:rPr>
              <a:t>order</a:t>
            </a:r>
            <a:r>
              <a:rPr lang="en-US" sz="1000">
                <a:solidFill>
                  <a:srgbClr val="CCCCCC"/>
                </a:solidFill>
                <a:latin typeface="Consolas"/>
              </a:rPr>
              <a:t>);</a:t>
            </a:r>
          </a:p>
          <a:p>
            <a:pPr>
              <a:lnSpc>
                <a:spcPct val="90000"/>
              </a:lnSpc>
            </a:pPr>
            <a:r>
              <a:rPr lang="en-US" sz="1000">
                <a:solidFill>
                  <a:srgbClr val="CCCCCC"/>
                </a:solidFill>
                <a:latin typeface="Consolas"/>
              </a:rPr>
              <a:t>    }</a:t>
            </a:r>
          </a:p>
          <a:p>
            <a:pPr>
              <a:lnSpc>
                <a:spcPct val="90000"/>
              </a:lnSpc>
            </a:pPr>
            <a:r>
              <a:rPr lang="en-US" sz="1000">
                <a:solidFill>
                  <a:srgbClr val="CCCCCC"/>
                </a:solidFill>
                <a:latin typeface="Consolas"/>
              </a:rPr>
              <a:t>}</a:t>
            </a:r>
          </a:p>
          <a:p>
            <a:pPr>
              <a:lnSpc>
                <a:spcPct val="90000"/>
              </a:lnSpc>
            </a:pPr>
            <a:endParaRPr lang="en-US" sz="1000">
              <a:solidFill>
                <a:srgbClr val="CCCCCC"/>
              </a:solidFill>
              <a:latin typeface="Consolas"/>
            </a:endParaRPr>
          </a:p>
        </p:txBody>
      </p:sp>
      <p:pic>
        <p:nvPicPr>
          <p:cNvPr id="5" name="Picture 4" descr="A white letter on a black background&#10;&#10;Description automatically generated">
            <a:extLst>
              <a:ext uri="{FF2B5EF4-FFF2-40B4-BE49-F238E27FC236}">
                <a16:creationId xmlns:a16="http://schemas.microsoft.com/office/drawing/2014/main" id="{21B8284B-1FB8-D8BC-0536-4BB4822CE3C1}"/>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128764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B6FF8-CD98-CFDC-FDA0-1533683DC4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164BB-2267-69CE-3057-FF98A8F2E71E}"/>
              </a:ext>
            </a:extLst>
          </p:cNvPr>
          <p:cNvSpPr>
            <a:spLocks noGrp="1"/>
          </p:cNvSpPr>
          <p:nvPr>
            <p:ph type="title"/>
          </p:nvPr>
        </p:nvSpPr>
        <p:spPr/>
        <p:txBody>
          <a:bodyPr/>
          <a:lstStyle/>
          <a:p>
            <a:r>
              <a:rPr lang="en-US"/>
              <a:t>Behavioral Example – Observer (cont).</a:t>
            </a:r>
          </a:p>
        </p:txBody>
      </p:sp>
      <p:sp>
        <p:nvSpPr>
          <p:cNvPr id="5" name="Rectangle 4">
            <a:extLst>
              <a:ext uri="{FF2B5EF4-FFF2-40B4-BE49-F238E27FC236}">
                <a16:creationId xmlns:a16="http://schemas.microsoft.com/office/drawing/2014/main" id="{1A8D8D2A-2C21-FB81-8752-AA41F005D627}"/>
              </a:ext>
            </a:extLst>
          </p:cNvPr>
          <p:cNvSpPr/>
          <p:nvPr/>
        </p:nvSpPr>
        <p:spPr>
          <a:xfrm rot="-660000">
            <a:off x="4043731" y="5460715"/>
            <a:ext cx="3977051" cy="488890"/>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lumMod val="95000"/>
                  </a:schemeClr>
                </a:solidFill>
                <a:hlinkClick r:id="" action="ppaction://noaction">
                  <a:extLst>
                    <a:ext uri="{A12FA001-AC4F-418D-AE19-62706E023703}">
                      <ahyp:hlinkClr xmlns:ahyp="http://schemas.microsoft.com/office/drawing/2018/hyperlinkcolor" val="tx"/>
                    </a:ext>
                  </a:extLst>
                </a:hlinkClick>
              </a:rPr>
              <a:t>Check out this complete working example in TS Playground!</a:t>
            </a:r>
          </a:p>
        </p:txBody>
      </p:sp>
      <p:sp>
        <p:nvSpPr>
          <p:cNvPr id="8" name="TextBox 7">
            <a:extLst>
              <a:ext uri="{FF2B5EF4-FFF2-40B4-BE49-F238E27FC236}">
                <a16:creationId xmlns:a16="http://schemas.microsoft.com/office/drawing/2014/main" id="{E58CDF62-CD97-587B-A2D3-CDFF83B2E026}"/>
              </a:ext>
            </a:extLst>
          </p:cNvPr>
          <p:cNvSpPr txBox="1"/>
          <p:nvPr/>
        </p:nvSpPr>
        <p:spPr>
          <a:xfrm>
            <a:off x="2610329" y="1958554"/>
            <a:ext cx="6966663" cy="2723823"/>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rgbClr val="6A9955"/>
                </a:solidFill>
                <a:latin typeface="Consolas"/>
              </a:rPr>
              <a:t>// client code:</a:t>
            </a:r>
          </a:p>
          <a:p>
            <a:pPr>
              <a:lnSpc>
                <a:spcPct val="90000"/>
              </a:lnSpc>
            </a:pPr>
            <a:br>
              <a:rPr lang="en-US" sz="1000">
                <a:latin typeface="Consolas"/>
              </a:rPr>
            </a:br>
            <a:r>
              <a:rPr lang="en-US" sz="1000">
                <a:solidFill>
                  <a:srgbClr val="6A9955"/>
                </a:solidFill>
                <a:latin typeface="Consolas"/>
              </a:rPr>
              <a:t>// create the subject.</a:t>
            </a:r>
          </a:p>
          <a:p>
            <a:pPr>
              <a:lnSpc>
                <a:spcPct val="90000"/>
              </a:lnSpc>
            </a:pPr>
            <a:r>
              <a:rPr lang="en-US" sz="1000">
                <a:solidFill>
                  <a:srgbClr val="569CD6"/>
                </a:solidFill>
                <a:latin typeface="Consolas"/>
              </a:rPr>
              <a:t>const</a:t>
            </a:r>
            <a:r>
              <a:rPr lang="en-US" sz="1000">
                <a:solidFill>
                  <a:srgbClr val="CCCCCC"/>
                </a:solidFill>
                <a:latin typeface="Consolas"/>
              </a:rPr>
              <a:t> </a:t>
            </a:r>
            <a:r>
              <a:rPr lang="en-US" sz="1000" err="1">
                <a:solidFill>
                  <a:srgbClr val="4FC1FF"/>
                </a:solidFill>
                <a:latin typeface="Consolas"/>
              </a:rPr>
              <a:t>pizzaOrderStatusPublisher</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PizzaOrderSubject</a:t>
            </a:r>
            <a:r>
              <a:rPr lang="en-US" sz="1000">
                <a:solidFill>
                  <a:srgbClr val="CCCCCC"/>
                </a:solidFill>
                <a:latin typeface="Consolas"/>
              </a:rPr>
              <a:t>();</a:t>
            </a:r>
          </a:p>
          <a:p>
            <a:pPr>
              <a:lnSpc>
                <a:spcPct val="90000"/>
              </a:lnSpc>
            </a:pPr>
            <a:br>
              <a:rPr lang="en-US" sz="1000">
                <a:latin typeface="Consolas"/>
              </a:rPr>
            </a:br>
            <a:r>
              <a:rPr lang="en-US" sz="1000">
                <a:solidFill>
                  <a:srgbClr val="6A9955"/>
                </a:solidFill>
                <a:latin typeface="Consolas"/>
              </a:rPr>
              <a:t>// create a couple of observers.</a:t>
            </a:r>
          </a:p>
          <a:p>
            <a:pPr>
              <a:lnSpc>
                <a:spcPct val="90000"/>
              </a:lnSpc>
            </a:pPr>
            <a:r>
              <a:rPr lang="en-US" sz="1000">
                <a:solidFill>
                  <a:srgbClr val="569CD6"/>
                </a:solidFill>
                <a:latin typeface="Consolas"/>
              </a:rPr>
              <a:t>const</a:t>
            </a:r>
            <a:r>
              <a:rPr lang="en-US" sz="1000">
                <a:solidFill>
                  <a:srgbClr val="CCCCCC"/>
                </a:solidFill>
                <a:latin typeface="Consolas"/>
              </a:rPr>
              <a:t> </a:t>
            </a:r>
            <a:r>
              <a:rPr lang="en-US" sz="1000" err="1">
                <a:solidFill>
                  <a:srgbClr val="4FC1FF"/>
                </a:solidFill>
                <a:latin typeface="Consolas"/>
              </a:rPr>
              <a:t>deliveryProvider</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PizzaOrderObserver</a:t>
            </a:r>
            <a:r>
              <a:rPr lang="en-US" sz="1000">
                <a:solidFill>
                  <a:srgbClr val="CCCCCC"/>
                </a:solidFill>
                <a:latin typeface="Consolas"/>
              </a:rPr>
              <a:t>(</a:t>
            </a:r>
            <a:r>
              <a:rPr lang="en-US" sz="1000">
                <a:solidFill>
                  <a:srgbClr val="CE9178"/>
                </a:solidFill>
                <a:latin typeface="Consolas"/>
              </a:rPr>
              <a:t>`Door Dash Client`</a:t>
            </a:r>
            <a:r>
              <a:rPr lang="en-US" sz="1000">
                <a:solidFill>
                  <a:srgbClr val="CCCCCC"/>
                </a:solidFill>
                <a:latin typeface="Consolas"/>
              </a:rPr>
              <a:t>, </a:t>
            </a:r>
            <a:r>
              <a:rPr lang="en-US" sz="1000" err="1">
                <a:solidFill>
                  <a:srgbClr val="4FC1FF"/>
                </a:solidFill>
                <a:latin typeface="Consolas"/>
              </a:rPr>
              <a:t>pizzaOrderStatusPublisher</a:t>
            </a:r>
            <a:r>
              <a:rPr lang="en-US" sz="1000">
                <a:solidFill>
                  <a:srgbClr val="CCCCCC"/>
                </a:solidFill>
                <a:latin typeface="Consolas"/>
              </a:rPr>
              <a:t>);</a:t>
            </a:r>
          </a:p>
          <a:p>
            <a:pPr>
              <a:lnSpc>
                <a:spcPct val="90000"/>
              </a:lnSpc>
            </a:pPr>
            <a:r>
              <a:rPr lang="en-US" sz="1000">
                <a:solidFill>
                  <a:srgbClr val="569CD6"/>
                </a:solidFill>
                <a:latin typeface="Consolas"/>
              </a:rPr>
              <a:t>const</a:t>
            </a:r>
            <a:r>
              <a:rPr lang="en-US" sz="1000">
                <a:solidFill>
                  <a:srgbClr val="CCCCCC"/>
                </a:solidFill>
                <a:latin typeface="Consolas"/>
              </a:rPr>
              <a:t> </a:t>
            </a:r>
            <a:r>
              <a:rPr lang="en-US" sz="1000">
                <a:solidFill>
                  <a:srgbClr val="4FC1FF"/>
                </a:solidFill>
                <a:latin typeface="Consolas"/>
              </a:rPr>
              <a:t>customer</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569CD6"/>
                </a:solidFill>
                <a:latin typeface="Consolas"/>
              </a:rPr>
              <a:t>new</a:t>
            </a:r>
            <a:r>
              <a:rPr lang="en-US" sz="1000">
                <a:solidFill>
                  <a:srgbClr val="CCCCCC"/>
                </a:solidFill>
                <a:latin typeface="Consolas"/>
              </a:rPr>
              <a:t> </a:t>
            </a:r>
            <a:r>
              <a:rPr lang="en-US" sz="1000" err="1">
                <a:solidFill>
                  <a:srgbClr val="4EC9B0"/>
                </a:solidFill>
                <a:latin typeface="Consolas"/>
              </a:rPr>
              <a:t>PizzaOrderObserver</a:t>
            </a:r>
            <a:r>
              <a:rPr lang="en-US" sz="1000">
                <a:solidFill>
                  <a:srgbClr val="CCCCCC"/>
                </a:solidFill>
                <a:latin typeface="Consolas"/>
              </a:rPr>
              <a:t>(</a:t>
            </a:r>
            <a:r>
              <a:rPr lang="en-US" sz="1000">
                <a:solidFill>
                  <a:srgbClr val="CE9178"/>
                </a:solidFill>
                <a:latin typeface="Consolas"/>
              </a:rPr>
              <a:t>`Customer Adam`</a:t>
            </a:r>
            <a:r>
              <a:rPr lang="en-US" sz="1000">
                <a:solidFill>
                  <a:srgbClr val="CCCCCC"/>
                </a:solidFill>
                <a:latin typeface="Consolas"/>
              </a:rPr>
              <a:t>, </a:t>
            </a:r>
            <a:r>
              <a:rPr lang="en-US" sz="1000" err="1">
                <a:solidFill>
                  <a:srgbClr val="4FC1FF"/>
                </a:solidFill>
                <a:latin typeface="Consolas"/>
              </a:rPr>
              <a:t>pizzaOrderStatusPublisher</a:t>
            </a:r>
            <a:r>
              <a:rPr lang="en-US" sz="1000">
                <a:solidFill>
                  <a:srgbClr val="CCCCCC"/>
                </a:solidFill>
                <a:latin typeface="Consolas"/>
              </a:rPr>
              <a:t>);</a:t>
            </a:r>
          </a:p>
          <a:p>
            <a:pPr>
              <a:lnSpc>
                <a:spcPct val="90000"/>
              </a:lnSpc>
            </a:pPr>
            <a:br>
              <a:rPr lang="en-US" sz="1000">
                <a:latin typeface="Consolas"/>
              </a:rPr>
            </a:br>
            <a:r>
              <a:rPr lang="en-US" sz="1000">
                <a:solidFill>
                  <a:srgbClr val="6A9955"/>
                </a:solidFill>
                <a:latin typeface="Consolas"/>
              </a:rPr>
              <a:t>// change the state of the subject.</a:t>
            </a:r>
          </a:p>
          <a:p>
            <a:pPr>
              <a:lnSpc>
                <a:spcPct val="90000"/>
              </a:lnSpc>
            </a:pPr>
            <a:r>
              <a:rPr lang="en-US" sz="1000" err="1">
                <a:solidFill>
                  <a:srgbClr val="4FC1FF"/>
                </a:solidFill>
                <a:latin typeface="Consolas"/>
              </a:rPr>
              <a:t>pizzaOrderStatusPublisher</a:t>
            </a:r>
            <a:r>
              <a:rPr lang="en-US" sz="1000" err="1">
                <a:solidFill>
                  <a:srgbClr val="CCCCCC"/>
                </a:solidFill>
                <a:latin typeface="Consolas"/>
              </a:rPr>
              <a:t>.</a:t>
            </a:r>
            <a:r>
              <a:rPr lang="en-US" sz="1000" err="1">
                <a:solidFill>
                  <a:srgbClr val="9CDCFE"/>
                </a:solidFill>
                <a:latin typeface="Consolas"/>
              </a:rPr>
              <a:t>orderStatus</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'Prepared'</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6A9955"/>
                </a:solidFill>
                <a:latin typeface="Consolas"/>
              </a:rPr>
              <a:t>// Order updated detected- Customer Adam...</a:t>
            </a:r>
          </a:p>
          <a:p>
            <a:pPr>
              <a:lnSpc>
                <a:spcPct val="90000"/>
              </a:lnSpc>
            </a:pPr>
            <a:r>
              <a:rPr lang="en-US" sz="1000">
                <a:solidFill>
                  <a:srgbClr val="CCCCCC"/>
                </a:solidFill>
                <a:latin typeface="Consolas"/>
              </a:rPr>
              <a:t>    </a:t>
            </a:r>
            <a:r>
              <a:rPr lang="en-US" sz="1000">
                <a:solidFill>
                  <a:srgbClr val="6A9955"/>
                </a:solidFill>
                <a:latin typeface="Consolas"/>
              </a:rPr>
              <a:t>// Order updated detected- Door Dash Client...</a:t>
            </a:r>
          </a:p>
          <a:p>
            <a:pPr>
              <a:lnSpc>
                <a:spcPct val="90000"/>
              </a:lnSpc>
            </a:pPr>
            <a:br>
              <a:rPr lang="en-US" sz="1000">
                <a:latin typeface="Consolas"/>
              </a:rPr>
            </a:br>
            <a:r>
              <a:rPr lang="en-US" sz="1000">
                <a:solidFill>
                  <a:srgbClr val="6A9955"/>
                </a:solidFill>
                <a:latin typeface="Consolas"/>
              </a:rPr>
              <a:t>// do it again!</a:t>
            </a:r>
          </a:p>
          <a:p>
            <a:pPr>
              <a:lnSpc>
                <a:spcPct val="90000"/>
              </a:lnSpc>
            </a:pPr>
            <a:r>
              <a:rPr lang="en-US" sz="1000" err="1">
                <a:solidFill>
                  <a:srgbClr val="4FC1FF"/>
                </a:solidFill>
                <a:latin typeface="Consolas"/>
              </a:rPr>
              <a:t>pizzaOrderStatusPublisher</a:t>
            </a:r>
            <a:r>
              <a:rPr lang="en-US" sz="1000" err="1">
                <a:solidFill>
                  <a:srgbClr val="CCCCCC"/>
                </a:solidFill>
                <a:latin typeface="Consolas"/>
              </a:rPr>
              <a:t>.</a:t>
            </a:r>
            <a:r>
              <a:rPr lang="en-US" sz="1000" err="1">
                <a:solidFill>
                  <a:srgbClr val="9CDCFE"/>
                </a:solidFill>
                <a:latin typeface="Consolas"/>
              </a:rPr>
              <a:t>orderStatus</a:t>
            </a:r>
            <a:r>
              <a:rPr lang="en-US" sz="1000">
                <a:solidFill>
                  <a:srgbClr val="CCCCCC"/>
                </a:solidFill>
                <a:latin typeface="Consolas"/>
              </a:rPr>
              <a:t> </a:t>
            </a:r>
            <a:r>
              <a:rPr lang="en-US" sz="1000">
                <a:solidFill>
                  <a:srgbClr val="D4D4D4"/>
                </a:solidFill>
                <a:latin typeface="Consolas"/>
              </a:rPr>
              <a:t>=</a:t>
            </a:r>
            <a:r>
              <a:rPr lang="en-US" sz="1000">
                <a:solidFill>
                  <a:srgbClr val="CCCCCC"/>
                </a:solidFill>
                <a:latin typeface="Consolas"/>
              </a:rPr>
              <a:t> </a:t>
            </a:r>
            <a:r>
              <a:rPr lang="en-US" sz="1000">
                <a:solidFill>
                  <a:srgbClr val="CE9178"/>
                </a:solidFill>
                <a:latin typeface="Consolas"/>
              </a:rPr>
              <a:t>'Delivered'</a:t>
            </a:r>
            <a:r>
              <a:rPr lang="en-US" sz="1000">
                <a:solidFill>
                  <a:srgbClr val="CCCCCC"/>
                </a:solidFill>
                <a:latin typeface="Consolas"/>
              </a:rPr>
              <a:t>;</a:t>
            </a:r>
          </a:p>
          <a:p>
            <a:pPr>
              <a:lnSpc>
                <a:spcPct val="90000"/>
              </a:lnSpc>
            </a:pPr>
            <a:r>
              <a:rPr lang="en-US" sz="1000">
                <a:solidFill>
                  <a:srgbClr val="CCCCCC"/>
                </a:solidFill>
                <a:latin typeface="Consolas"/>
              </a:rPr>
              <a:t>    </a:t>
            </a:r>
            <a:r>
              <a:rPr lang="en-US" sz="1000">
                <a:solidFill>
                  <a:srgbClr val="6A9955"/>
                </a:solidFill>
                <a:latin typeface="Consolas"/>
              </a:rPr>
              <a:t>// Order updated detected- Customer Adam...</a:t>
            </a:r>
          </a:p>
          <a:p>
            <a:pPr>
              <a:lnSpc>
                <a:spcPct val="90000"/>
              </a:lnSpc>
            </a:pPr>
            <a:r>
              <a:rPr lang="en-US" sz="1000">
                <a:solidFill>
                  <a:srgbClr val="CCCCCC"/>
                </a:solidFill>
                <a:latin typeface="Consolas"/>
              </a:rPr>
              <a:t>    </a:t>
            </a:r>
            <a:r>
              <a:rPr lang="en-US" sz="1000">
                <a:solidFill>
                  <a:srgbClr val="6A9955"/>
                </a:solidFill>
                <a:latin typeface="Consolas"/>
              </a:rPr>
              <a:t>// Order updated detected- Door Dash Client...</a:t>
            </a:r>
          </a:p>
          <a:p>
            <a:pPr>
              <a:lnSpc>
                <a:spcPct val="90000"/>
              </a:lnSpc>
            </a:pPr>
            <a:endParaRPr lang="en-US" sz="1000">
              <a:solidFill>
                <a:srgbClr val="CCCCCC"/>
              </a:solidFill>
              <a:latin typeface="Consolas"/>
            </a:endParaRPr>
          </a:p>
        </p:txBody>
      </p:sp>
      <p:pic>
        <p:nvPicPr>
          <p:cNvPr id="4" name="Picture 3" descr="A white letter on a black background&#10;&#10;Description automatically generated">
            <a:extLst>
              <a:ext uri="{FF2B5EF4-FFF2-40B4-BE49-F238E27FC236}">
                <a16:creationId xmlns:a16="http://schemas.microsoft.com/office/drawing/2014/main" id="{9430291A-8FD1-A9B9-9D75-7983438B7247}"/>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02641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60210-18E5-9F5D-30B8-0D73A47B4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8EF84-A17E-751E-12B2-1D7DA03EEA3A}"/>
              </a:ext>
            </a:extLst>
          </p:cNvPr>
          <p:cNvSpPr>
            <a:spLocks noGrp="1"/>
          </p:cNvSpPr>
          <p:nvPr>
            <p:ph type="title"/>
          </p:nvPr>
        </p:nvSpPr>
        <p:spPr/>
        <p:txBody>
          <a:bodyPr/>
          <a:lstStyle/>
          <a:p>
            <a:r>
              <a:rPr lang="en-US"/>
              <a:t>Structural Example - Adapter</a:t>
            </a:r>
          </a:p>
        </p:txBody>
      </p:sp>
      <p:sp>
        <p:nvSpPr>
          <p:cNvPr id="3" name="TextBox 2">
            <a:extLst>
              <a:ext uri="{FF2B5EF4-FFF2-40B4-BE49-F238E27FC236}">
                <a16:creationId xmlns:a16="http://schemas.microsoft.com/office/drawing/2014/main" id="{D52D16F0-C415-1284-5413-3340ACB79912}"/>
              </a:ext>
            </a:extLst>
          </p:cNvPr>
          <p:cNvSpPr txBox="1"/>
          <p:nvPr/>
        </p:nvSpPr>
        <p:spPr>
          <a:xfrm>
            <a:off x="1684083" y="1775045"/>
            <a:ext cx="9403622"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a:t>The Adapter Pattern converts the interface of a class into another interface the client expects. This allows classes to work together that otherwise wouldn't be able to due to incompatible interfaces.</a:t>
            </a:r>
          </a:p>
        </p:txBody>
      </p:sp>
      <p:pic>
        <p:nvPicPr>
          <p:cNvPr id="5" name="Picture 4" descr="A white letter on a black background&#10;&#10;Description automatically generated">
            <a:extLst>
              <a:ext uri="{FF2B5EF4-FFF2-40B4-BE49-F238E27FC236}">
                <a16:creationId xmlns:a16="http://schemas.microsoft.com/office/drawing/2014/main" id="{EAD3B4E5-C968-BE09-7CAC-CAB023C2E832}"/>
              </a:ext>
            </a:extLst>
          </p:cNvPr>
          <p:cNvPicPr>
            <a:picLocks noChangeAspect="1"/>
          </p:cNvPicPr>
          <p:nvPr/>
        </p:nvPicPr>
        <p:blipFill>
          <a:blip r:embed="rId2"/>
          <a:stretch>
            <a:fillRect/>
          </a:stretch>
        </p:blipFill>
        <p:spPr>
          <a:xfrm>
            <a:off x="10988407" y="201123"/>
            <a:ext cx="1038225" cy="581025"/>
          </a:xfrm>
          <a:prstGeom prst="rect">
            <a:avLst/>
          </a:prstGeom>
        </p:spPr>
      </p:pic>
      <p:pic>
        <p:nvPicPr>
          <p:cNvPr id="4" name="Picture 3" descr="A diagram of a pizza delivery service&#10;&#10;Description automatically generated">
            <a:extLst>
              <a:ext uri="{FF2B5EF4-FFF2-40B4-BE49-F238E27FC236}">
                <a16:creationId xmlns:a16="http://schemas.microsoft.com/office/drawing/2014/main" id="{3249920A-0808-754B-1347-E6A513AE7D8B}"/>
              </a:ext>
            </a:extLst>
          </p:cNvPr>
          <p:cNvPicPr>
            <a:picLocks noChangeAspect="1"/>
          </p:cNvPicPr>
          <p:nvPr/>
        </p:nvPicPr>
        <p:blipFill>
          <a:blip r:embed="rId3"/>
          <a:stretch>
            <a:fillRect/>
          </a:stretch>
        </p:blipFill>
        <p:spPr>
          <a:xfrm>
            <a:off x="2774898" y="2648894"/>
            <a:ext cx="6634224" cy="2865993"/>
          </a:xfrm>
          <a:prstGeom prst="rect">
            <a:avLst/>
          </a:prstGeom>
        </p:spPr>
      </p:pic>
    </p:spTree>
    <p:extLst>
      <p:ext uri="{BB962C8B-B14F-4D97-AF65-F5344CB8AC3E}">
        <p14:creationId xmlns:p14="http://schemas.microsoft.com/office/powerpoint/2010/main" val="273790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E0312-4922-9DD2-03DC-33C98AEE9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DA7C0-69A6-53C0-6F36-9BF29EE2BFAD}"/>
              </a:ext>
            </a:extLst>
          </p:cNvPr>
          <p:cNvSpPr>
            <a:spLocks noGrp="1"/>
          </p:cNvSpPr>
          <p:nvPr>
            <p:ph type="title"/>
          </p:nvPr>
        </p:nvSpPr>
        <p:spPr/>
        <p:txBody>
          <a:bodyPr/>
          <a:lstStyle/>
          <a:p>
            <a:r>
              <a:rPr lang="en-US" dirty="0"/>
              <a:t>Structural Example – Adapter (</a:t>
            </a:r>
            <a:r>
              <a:rPr lang="en-US" dirty="0" err="1"/>
              <a:t>cont</a:t>
            </a:r>
            <a:r>
              <a:rPr lang="en-US" dirty="0"/>
              <a:t>)</a:t>
            </a:r>
          </a:p>
        </p:txBody>
      </p:sp>
      <p:sp>
        <p:nvSpPr>
          <p:cNvPr id="3" name="TextBox 2">
            <a:extLst>
              <a:ext uri="{FF2B5EF4-FFF2-40B4-BE49-F238E27FC236}">
                <a16:creationId xmlns:a16="http://schemas.microsoft.com/office/drawing/2014/main" id="{A26DD313-1A7D-120B-9EFB-049A05A510B3}"/>
              </a:ext>
            </a:extLst>
          </p:cNvPr>
          <p:cNvSpPr txBox="1"/>
          <p:nvPr/>
        </p:nvSpPr>
        <p:spPr>
          <a:xfrm>
            <a:off x="1684083" y="1775045"/>
            <a:ext cx="9403622" cy="59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dirty="0"/>
              <a:t>By instantiating concrete providers behind an abstract adapter interface, unique business logic can execute to "adapt" the request from the order flow to door dash.</a:t>
            </a:r>
          </a:p>
        </p:txBody>
      </p:sp>
      <p:pic>
        <p:nvPicPr>
          <p:cNvPr id="5" name="Picture 4" descr="A white letter on a black background&#10;&#10;Description automatically generated">
            <a:extLst>
              <a:ext uri="{FF2B5EF4-FFF2-40B4-BE49-F238E27FC236}">
                <a16:creationId xmlns:a16="http://schemas.microsoft.com/office/drawing/2014/main" id="{9650C403-ABE6-C77E-DBE7-D729A2D7F788}"/>
              </a:ext>
            </a:extLst>
          </p:cNvPr>
          <p:cNvPicPr>
            <a:picLocks noChangeAspect="1"/>
          </p:cNvPicPr>
          <p:nvPr/>
        </p:nvPicPr>
        <p:blipFill>
          <a:blip r:embed="rId2"/>
          <a:stretch>
            <a:fillRect/>
          </a:stretch>
        </p:blipFill>
        <p:spPr>
          <a:xfrm>
            <a:off x="10988407" y="201123"/>
            <a:ext cx="1038225" cy="581025"/>
          </a:xfrm>
          <a:prstGeom prst="rect">
            <a:avLst/>
          </a:prstGeom>
        </p:spPr>
      </p:pic>
      <p:pic>
        <p:nvPicPr>
          <p:cNvPr id="6" name="Picture 5" descr="A diagram of a server&#10;&#10;Description automatically generated">
            <a:extLst>
              <a:ext uri="{FF2B5EF4-FFF2-40B4-BE49-F238E27FC236}">
                <a16:creationId xmlns:a16="http://schemas.microsoft.com/office/drawing/2014/main" id="{4C599DA2-396A-C730-A70A-034B6329E9A4}"/>
              </a:ext>
            </a:extLst>
          </p:cNvPr>
          <p:cNvPicPr>
            <a:picLocks noChangeAspect="1"/>
          </p:cNvPicPr>
          <p:nvPr/>
        </p:nvPicPr>
        <p:blipFill>
          <a:blip r:embed="rId3"/>
          <a:stretch>
            <a:fillRect/>
          </a:stretch>
        </p:blipFill>
        <p:spPr>
          <a:xfrm>
            <a:off x="2545968" y="2598659"/>
            <a:ext cx="7675537" cy="2796605"/>
          </a:xfrm>
          <a:prstGeom prst="rect">
            <a:avLst/>
          </a:prstGeom>
        </p:spPr>
      </p:pic>
    </p:spTree>
    <p:extLst>
      <p:ext uri="{BB962C8B-B14F-4D97-AF65-F5344CB8AC3E}">
        <p14:creationId xmlns:p14="http://schemas.microsoft.com/office/powerpoint/2010/main" val="331000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4B4CD-D2C3-CCCB-E7F4-C8AA26473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BB81D-9E38-2A41-5B5C-72AB64AA385B}"/>
              </a:ext>
            </a:extLst>
          </p:cNvPr>
          <p:cNvSpPr>
            <a:spLocks noGrp="1"/>
          </p:cNvSpPr>
          <p:nvPr>
            <p:ph type="title"/>
          </p:nvPr>
        </p:nvSpPr>
        <p:spPr/>
        <p:txBody>
          <a:bodyPr/>
          <a:lstStyle/>
          <a:p>
            <a:r>
              <a:rPr lang="en-US" dirty="0"/>
              <a:t>Structural Example – Adapter (</a:t>
            </a:r>
            <a:r>
              <a:rPr lang="en-US" dirty="0" err="1"/>
              <a:t>cont</a:t>
            </a:r>
            <a:r>
              <a:rPr lang="en-US" dirty="0"/>
              <a:t>)</a:t>
            </a:r>
          </a:p>
        </p:txBody>
      </p:sp>
      <p:pic>
        <p:nvPicPr>
          <p:cNvPr id="5" name="Picture 4" descr="A white letter on a black background&#10;&#10;Description automatically generated">
            <a:extLst>
              <a:ext uri="{FF2B5EF4-FFF2-40B4-BE49-F238E27FC236}">
                <a16:creationId xmlns:a16="http://schemas.microsoft.com/office/drawing/2014/main" id="{D193514E-54F8-EE9C-F2FB-BE60B813B894}"/>
              </a:ext>
            </a:extLst>
          </p:cNvPr>
          <p:cNvPicPr>
            <a:picLocks noChangeAspect="1"/>
          </p:cNvPicPr>
          <p:nvPr/>
        </p:nvPicPr>
        <p:blipFill>
          <a:blip r:embed="rId2"/>
          <a:stretch>
            <a:fillRect/>
          </a:stretch>
        </p:blipFill>
        <p:spPr>
          <a:xfrm>
            <a:off x="10988407" y="201123"/>
            <a:ext cx="1038225" cy="581025"/>
          </a:xfrm>
          <a:prstGeom prst="rect">
            <a:avLst/>
          </a:prstGeom>
        </p:spPr>
      </p:pic>
      <p:sp>
        <p:nvSpPr>
          <p:cNvPr id="3" name="TextBox 2">
            <a:extLst>
              <a:ext uri="{FF2B5EF4-FFF2-40B4-BE49-F238E27FC236}">
                <a16:creationId xmlns:a16="http://schemas.microsoft.com/office/drawing/2014/main" id="{6B6FDD49-E685-5EB7-30CA-79DE98ED15C1}"/>
              </a:ext>
            </a:extLst>
          </p:cNvPr>
          <p:cNvSpPr txBox="1"/>
          <p:nvPr/>
        </p:nvSpPr>
        <p:spPr>
          <a:xfrm>
            <a:off x="317662" y="2951470"/>
            <a:ext cx="4248915" cy="2031325"/>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dirty="0">
                <a:solidFill>
                  <a:srgbClr val="569CD6"/>
                </a:solidFill>
                <a:latin typeface="Menlo"/>
              </a:rPr>
              <a:t>interface</a:t>
            </a:r>
            <a:r>
              <a:rPr lang="en-US" sz="1000" dirty="0">
                <a:solidFill>
                  <a:srgbClr val="CCCCCC"/>
                </a:solidFill>
                <a:latin typeface="Menlo"/>
              </a:rPr>
              <a:t> </a:t>
            </a:r>
            <a:r>
              <a:rPr lang="en-US" sz="1000" err="1">
                <a:solidFill>
                  <a:srgbClr val="4EC9B0"/>
                </a:solidFill>
                <a:latin typeface="Menlo"/>
              </a:rPr>
              <a:t>IOrderServiceAdapter</a:t>
            </a:r>
            <a:r>
              <a:rPr lang="en-US" sz="1000" dirty="0">
                <a:solidFill>
                  <a:srgbClr val="CCCCCC"/>
                </a:solidFill>
                <a:latin typeface="Menlo"/>
              </a:rPr>
              <a:t> { </a:t>
            </a:r>
          </a:p>
          <a:p>
            <a:pPr>
              <a:lnSpc>
                <a:spcPct val="90000"/>
              </a:lnSpc>
            </a:pPr>
            <a:r>
              <a:rPr lang="en-US" sz="1000" dirty="0">
                <a:solidFill>
                  <a:srgbClr val="DCDCAA"/>
                </a:solidFill>
                <a:latin typeface="Menlo"/>
              </a:rPr>
              <a:t>   </a:t>
            </a:r>
            <a:r>
              <a:rPr lang="en-US" sz="1000" dirty="0" err="1">
                <a:solidFill>
                  <a:srgbClr val="DCDCAA"/>
                </a:solidFill>
                <a:latin typeface="Menlo"/>
              </a:rPr>
              <a:t>sendOrder</a:t>
            </a:r>
            <a:r>
              <a:rPr lang="en-US" sz="1000" dirty="0">
                <a:solidFill>
                  <a:srgbClr val="CCCCCC"/>
                </a:solidFill>
                <a:latin typeface="Menlo"/>
              </a:rPr>
              <a:t>(</a:t>
            </a:r>
            <a:r>
              <a:rPr lang="en-US" sz="1000" dirty="0">
                <a:solidFill>
                  <a:srgbClr val="9CDCFE"/>
                </a:solidFill>
                <a:latin typeface="Menlo"/>
              </a:rPr>
              <a:t>order</a:t>
            </a:r>
            <a:r>
              <a:rPr lang="en-US" sz="1000" dirty="0">
                <a:solidFill>
                  <a:srgbClr val="D4D4D4"/>
                </a:solidFill>
                <a:latin typeface="Menlo"/>
              </a:rPr>
              <a:t>:</a:t>
            </a:r>
            <a:r>
              <a:rPr lang="en-US" sz="1000" dirty="0">
                <a:solidFill>
                  <a:srgbClr val="CCCCCC"/>
                </a:solidFill>
                <a:latin typeface="Menlo"/>
              </a:rPr>
              <a:t> </a:t>
            </a:r>
            <a:r>
              <a:rPr lang="en-US" sz="1000" dirty="0" err="1">
                <a:solidFill>
                  <a:srgbClr val="4EC9B0"/>
                </a:solidFill>
                <a:latin typeface="Menlo"/>
              </a:rPr>
              <a:t>IPizzaOrder</a:t>
            </a:r>
            <a:r>
              <a:rPr lang="en-US" sz="1000" dirty="0">
                <a:solidFill>
                  <a:srgbClr val="CCCCCC"/>
                </a:solidFill>
                <a:latin typeface="Menlo"/>
              </a:rPr>
              <a:t>)</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void</a:t>
            </a:r>
            <a:r>
              <a:rPr lang="en-US" sz="1000" dirty="0">
                <a:solidFill>
                  <a:srgbClr val="CCCCCC"/>
                </a:solidFill>
                <a:latin typeface="Menlo"/>
              </a:rPr>
              <a:t>;</a:t>
            </a:r>
          </a:p>
          <a:p>
            <a:pPr>
              <a:lnSpc>
                <a:spcPct val="90000"/>
              </a:lnSpc>
            </a:pPr>
            <a:r>
              <a:rPr lang="en-US" sz="1000" dirty="0">
                <a:solidFill>
                  <a:srgbClr val="CCCCCC"/>
                </a:solidFill>
                <a:latin typeface="Menlo"/>
              </a:rPr>
              <a:t>}</a:t>
            </a:r>
          </a:p>
          <a:p>
            <a:pPr>
              <a:lnSpc>
                <a:spcPct val="90000"/>
              </a:lnSpc>
            </a:pPr>
            <a:br>
              <a:rPr lang="en-US" sz="1000" dirty="0">
                <a:latin typeface="Menlo"/>
              </a:rPr>
            </a:br>
            <a:r>
              <a:rPr lang="en-US" sz="1000" dirty="0">
                <a:solidFill>
                  <a:srgbClr val="569CD6"/>
                </a:solidFill>
                <a:latin typeface="Menlo"/>
              </a:rPr>
              <a:t>interface</a:t>
            </a:r>
            <a:r>
              <a:rPr lang="en-US" sz="1000" dirty="0">
                <a:solidFill>
                  <a:srgbClr val="CCCCCC"/>
                </a:solidFill>
                <a:latin typeface="Menlo"/>
              </a:rPr>
              <a:t> </a:t>
            </a:r>
            <a:r>
              <a:rPr lang="en-US" sz="1000" err="1">
                <a:solidFill>
                  <a:srgbClr val="4EC9B0"/>
                </a:solidFill>
                <a:latin typeface="Menlo"/>
              </a:rPr>
              <a:t>IDoorDashOrder</a:t>
            </a:r>
            <a:r>
              <a:rPr lang="en-US" sz="1000" dirty="0">
                <a:solidFill>
                  <a:srgbClr val="CCCCCC"/>
                </a:solidFill>
                <a:latin typeface="Menlo"/>
              </a:rPr>
              <a:t> { </a:t>
            </a:r>
          </a:p>
          <a:p>
            <a:pPr>
              <a:lnSpc>
                <a:spcPct val="90000"/>
              </a:lnSpc>
            </a:pPr>
            <a:r>
              <a:rPr lang="en-US" sz="1000">
                <a:solidFill>
                  <a:srgbClr val="9CDCFE"/>
                </a:solidFill>
                <a:latin typeface="Menlo"/>
              </a:rPr>
              <a:t> </a:t>
            </a:r>
            <a:r>
              <a:rPr lang="en-US" sz="1000" dirty="0">
                <a:solidFill>
                  <a:srgbClr val="9CDCFE"/>
                </a:solidFill>
                <a:latin typeface="Menlo"/>
              </a:rPr>
              <a:t>item</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any</a:t>
            </a:r>
            <a:r>
              <a:rPr lang="en-US" sz="1000" dirty="0">
                <a:solidFill>
                  <a:srgbClr val="CCCCCC"/>
                </a:solidFill>
                <a:latin typeface="Menlo"/>
              </a:rPr>
              <a:t>;</a:t>
            </a:r>
          </a:p>
          <a:p>
            <a:pPr>
              <a:lnSpc>
                <a:spcPct val="90000"/>
              </a:lnSpc>
            </a:pPr>
            <a:r>
              <a:rPr lang="en-US" sz="1000">
                <a:solidFill>
                  <a:srgbClr val="9CDCFE"/>
                </a:solidFill>
                <a:latin typeface="Menlo"/>
              </a:rPr>
              <a:t> </a:t>
            </a:r>
            <a:r>
              <a:rPr lang="en-US" sz="1000" dirty="0">
                <a:solidFill>
                  <a:srgbClr val="9CDCFE"/>
                </a:solidFill>
                <a:latin typeface="Menlo"/>
              </a:rPr>
              <a:t>orderDate</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Date</a:t>
            </a:r>
            <a:r>
              <a:rPr lang="en-US" sz="1000" dirty="0">
                <a:solidFill>
                  <a:srgbClr val="CCCCCC"/>
                </a:solidFill>
                <a:latin typeface="Menlo"/>
              </a:rPr>
              <a:t>;</a:t>
            </a:r>
          </a:p>
          <a:p>
            <a:pPr>
              <a:lnSpc>
                <a:spcPct val="90000"/>
              </a:lnSpc>
            </a:pPr>
            <a:r>
              <a:rPr lang="en-US" sz="1000">
                <a:solidFill>
                  <a:srgbClr val="9CDCFE"/>
                </a:solidFill>
                <a:latin typeface="Menlo"/>
              </a:rPr>
              <a:t> </a:t>
            </a:r>
            <a:r>
              <a:rPr lang="en-US" sz="1000" dirty="0">
                <a:solidFill>
                  <a:srgbClr val="9CDCFE"/>
                </a:solidFill>
                <a:latin typeface="Menlo"/>
              </a:rPr>
              <a:t>pickupLocation</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string</a:t>
            </a:r>
            <a:r>
              <a:rPr lang="en-US" sz="1000" dirty="0">
                <a:solidFill>
                  <a:srgbClr val="CCCCCC"/>
                </a:solidFill>
                <a:latin typeface="Menlo"/>
              </a:rPr>
              <a:t>;</a:t>
            </a:r>
          </a:p>
          <a:p>
            <a:pPr>
              <a:lnSpc>
                <a:spcPct val="90000"/>
              </a:lnSpc>
            </a:pPr>
            <a:r>
              <a:rPr lang="en-US" sz="1000" dirty="0">
                <a:solidFill>
                  <a:srgbClr val="CCCCCC"/>
                </a:solidFill>
                <a:latin typeface="Menlo"/>
              </a:rPr>
              <a:t>}</a:t>
            </a:r>
          </a:p>
          <a:p>
            <a:pPr>
              <a:lnSpc>
                <a:spcPct val="90000"/>
              </a:lnSpc>
            </a:pPr>
            <a:br>
              <a:rPr lang="en-US" sz="1000" dirty="0">
                <a:latin typeface="Menlo"/>
              </a:rPr>
            </a:br>
            <a:r>
              <a:rPr lang="en-US" sz="1000" dirty="0">
                <a:solidFill>
                  <a:srgbClr val="569CD6"/>
                </a:solidFill>
                <a:latin typeface="Menlo"/>
              </a:rPr>
              <a:t>interface</a:t>
            </a:r>
            <a:r>
              <a:rPr lang="en-US" sz="1000" dirty="0">
                <a:solidFill>
                  <a:srgbClr val="CCCCCC"/>
                </a:solidFill>
                <a:latin typeface="Menlo"/>
              </a:rPr>
              <a:t> </a:t>
            </a:r>
            <a:r>
              <a:rPr lang="en-US" sz="1000" err="1">
                <a:solidFill>
                  <a:srgbClr val="4EC9B0"/>
                </a:solidFill>
                <a:latin typeface="Menlo"/>
              </a:rPr>
              <a:t>ICustomerClientOrder</a:t>
            </a:r>
            <a:r>
              <a:rPr lang="en-US" sz="1000" dirty="0">
                <a:solidFill>
                  <a:srgbClr val="CCCCCC"/>
                </a:solidFill>
                <a:latin typeface="Menlo"/>
              </a:rPr>
              <a:t> </a:t>
            </a:r>
            <a:r>
              <a:rPr lang="en-US" sz="1000" dirty="0">
                <a:solidFill>
                  <a:srgbClr val="569CD6"/>
                </a:solidFill>
                <a:latin typeface="Menlo"/>
              </a:rPr>
              <a:t>extends</a:t>
            </a:r>
            <a:r>
              <a:rPr lang="en-US" sz="1000" dirty="0">
                <a:solidFill>
                  <a:srgbClr val="CCCCCC"/>
                </a:solidFill>
                <a:latin typeface="Menlo"/>
              </a:rPr>
              <a:t> </a:t>
            </a:r>
            <a:r>
              <a:rPr lang="en-US" sz="1000" err="1">
                <a:solidFill>
                  <a:srgbClr val="4EC9B0"/>
                </a:solidFill>
                <a:latin typeface="Menlo"/>
              </a:rPr>
              <a:t>IPizzaOrder</a:t>
            </a:r>
            <a:r>
              <a:rPr lang="en-US" sz="1000" dirty="0">
                <a:solidFill>
                  <a:srgbClr val="CCCCCC"/>
                </a:solidFill>
                <a:latin typeface="Menlo"/>
              </a:rPr>
              <a:t> { </a:t>
            </a:r>
          </a:p>
          <a:p>
            <a:pPr>
              <a:lnSpc>
                <a:spcPct val="90000"/>
              </a:lnSpc>
            </a:pPr>
            <a:r>
              <a:rPr lang="en-US" sz="1000">
                <a:solidFill>
                  <a:srgbClr val="9CDCFE"/>
                </a:solidFill>
                <a:latin typeface="Menlo"/>
              </a:rPr>
              <a:t> </a:t>
            </a:r>
            <a:r>
              <a:rPr lang="en-US" sz="1000" dirty="0">
                <a:solidFill>
                  <a:srgbClr val="9CDCFE"/>
                </a:solidFill>
                <a:latin typeface="Menlo"/>
              </a:rPr>
              <a:t>customerLocation</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string</a:t>
            </a:r>
            <a:r>
              <a:rPr lang="en-US" sz="1000" dirty="0">
                <a:solidFill>
                  <a:srgbClr val="CCCCCC"/>
                </a:solidFill>
                <a:latin typeface="Menlo"/>
              </a:rPr>
              <a:t>;</a:t>
            </a:r>
          </a:p>
          <a:p>
            <a:pPr>
              <a:lnSpc>
                <a:spcPct val="90000"/>
              </a:lnSpc>
            </a:pPr>
            <a:r>
              <a:rPr lang="en-US" sz="1000" dirty="0">
                <a:solidFill>
                  <a:srgbClr val="CCCCCC"/>
                </a:solidFill>
                <a:latin typeface="Menlo"/>
              </a:rPr>
              <a:t>}</a:t>
            </a:r>
          </a:p>
          <a:p>
            <a:pPr>
              <a:lnSpc>
                <a:spcPct val="90000"/>
              </a:lnSpc>
            </a:pPr>
            <a:endParaRPr lang="en-US" sz="1000" dirty="0">
              <a:solidFill>
                <a:srgbClr val="CCCCCC"/>
              </a:solidFill>
              <a:latin typeface="Menlo"/>
            </a:endParaRPr>
          </a:p>
        </p:txBody>
      </p:sp>
      <p:sp>
        <p:nvSpPr>
          <p:cNvPr id="4" name="TextBox 3">
            <a:extLst>
              <a:ext uri="{FF2B5EF4-FFF2-40B4-BE49-F238E27FC236}">
                <a16:creationId xmlns:a16="http://schemas.microsoft.com/office/drawing/2014/main" id="{40CD2737-8044-5C63-C178-7704A803CA51}"/>
              </a:ext>
            </a:extLst>
          </p:cNvPr>
          <p:cNvSpPr txBox="1"/>
          <p:nvPr/>
        </p:nvSpPr>
        <p:spPr>
          <a:xfrm>
            <a:off x="5009022" y="1856183"/>
            <a:ext cx="6246165" cy="4662815"/>
          </a:xfrm>
          <a:prstGeom prst="rect">
            <a:avLst/>
          </a:prstGeom>
          <a:solidFill>
            <a:schemeClr val="bg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dirty="0">
                <a:solidFill>
                  <a:srgbClr val="569CD6"/>
                </a:solidFill>
                <a:latin typeface="Menlo"/>
              </a:rPr>
              <a:t>class</a:t>
            </a:r>
            <a:r>
              <a:rPr lang="en-US" sz="1000" dirty="0">
                <a:solidFill>
                  <a:srgbClr val="CCCCCC"/>
                </a:solidFill>
                <a:latin typeface="Menlo"/>
              </a:rPr>
              <a:t> </a:t>
            </a:r>
            <a:r>
              <a:rPr lang="en-US" sz="1000" err="1">
                <a:solidFill>
                  <a:srgbClr val="4EC9B0"/>
                </a:solidFill>
                <a:latin typeface="Menlo"/>
              </a:rPr>
              <a:t>DoorDashServiceAdapter</a:t>
            </a:r>
            <a:r>
              <a:rPr lang="en-US" sz="1000" dirty="0">
                <a:solidFill>
                  <a:srgbClr val="CCCCCC"/>
                </a:solidFill>
                <a:latin typeface="Menlo"/>
              </a:rPr>
              <a:t> </a:t>
            </a:r>
            <a:r>
              <a:rPr lang="en-US" sz="1000" dirty="0">
                <a:solidFill>
                  <a:srgbClr val="569CD6"/>
                </a:solidFill>
                <a:latin typeface="Menlo"/>
              </a:rPr>
              <a:t>implements</a:t>
            </a:r>
            <a:r>
              <a:rPr lang="en-US" sz="1000" dirty="0">
                <a:solidFill>
                  <a:srgbClr val="CCCCCC"/>
                </a:solidFill>
                <a:latin typeface="Menlo"/>
              </a:rPr>
              <a:t> </a:t>
            </a:r>
            <a:r>
              <a:rPr lang="en-US" sz="1000" err="1">
                <a:solidFill>
                  <a:srgbClr val="4EC9B0"/>
                </a:solidFill>
                <a:latin typeface="Menlo"/>
              </a:rPr>
              <a:t>IOrderServiceAdapter</a:t>
            </a:r>
            <a:r>
              <a:rPr lang="en-US" sz="1000" dirty="0">
                <a:solidFill>
                  <a:srgbClr val="CCCCCC"/>
                </a:solidFill>
                <a:latin typeface="Menlo"/>
              </a:rPr>
              <a:t> { </a:t>
            </a:r>
          </a:p>
          <a:p>
            <a:pPr>
              <a:lnSpc>
                <a:spcPct val="90000"/>
              </a:lnSpc>
            </a:pPr>
            <a:br>
              <a:rPr lang="en-US" sz="1000" dirty="0">
                <a:latin typeface="Menlo"/>
              </a:rPr>
            </a:br>
            <a:r>
              <a:rPr lang="en-US" sz="1000" dirty="0">
                <a:solidFill>
                  <a:srgbClr val="9CDCFE"/>
                </a:solidFill>
                <a:latin typeface="Menlo"/>
              </a:rPr>
              <a:t>  </a:t>
            </a:r>
            <a:r>
              <a:rPr lang="en-US" sz="1000" dirty="0" err="1">
                <a:solidFill>
                  <a:srgbClr val="9CDCFE"/>
                </a:solidFill>
                <a:latin typeface="Menlo"/>
              </a:rPr>
              <a:t>mockDoorDashApiClient</a:t>
            </a:r>
            <a:r>
              <a:rPr lang="en-US" sz="1000" dirty="0">
                <a:solidFill>
                  <a:srgbClr val="CCCCCC"/>
                </a:solidFill>
                <a:latin typeface="Menlo"/>
              </a:rPr>
              <a:t> </a:t>
            </a:r>
            <a:r>
              <a:rPr lang="en-US" sz="1000" dirty="0">
                <a:solidFill>
                  <a:srgbClr val="D4D4D4"/>
                </a:solidFill>
                <a:latin typeface="Menlo"/>
              </a:rPr>
              <a:t>=</a:t>
            </a:r>
            <a:r>
              <a:rPr lang="en-US" sz="1000" dirty="0">
                <a:solidFill>
                  <a:srgbClr val="CCCCCC"/>
                </a:solidFill>
                <a:latin typeface="Menlo"/>
              </a:rPr>
              <a:t> {</a:t>
            </a:r>
          </a:p>
          <a:p>
            <a:pPr>
              <a:lnSpc>
                <a:spcPct val="90000"/>
              </a:lnSpc>
            </a:pPr>
            <a:r>
              <a:rPr lang="en-US" sz="1000" dirty="0">
                <a:solidFill>
                  <a:srgbClr val="DCDCAA"/>
                </a:solidFill>
                <a:latin typeface="Menlo"/>
              </a:rPr>
              <a:t>   </a:t>
            </a:r>
            <a:r>
              <a:rPr lang="en-US" sz="1000" dirty="0" err="1">
                <a:solidFill>
                  <a:srgbClr val="DCDCAA"/>
                </a:solidFill>
                <a:latin typeface="Menlo"/>
              </a:rPr>
              <a:t>getPickupLocation</a:t>
            </a:r>
            <a:r>
              <a:rPr lang="en-US" sz="1000" dirty="0">
                <a:solidFill>
                  <a:srgbClr val="9CDCFE"/>
                </a:solidFill>
                <a:latin typeface="Menlo"/>
              </a:rPr>
              <a:t>:</a:t>
            </a:r>
            <a:r>
              <a:rPr lang="en-US" sz="1000" dirty="0">
                <a:solidFill>
                  <a:srgbClr val="CCCCCC"/>
                </a:solidFill>
                <a:latin typeface="Menlo"/>
              </a:rPr>
              <a:t> ()</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string</a:t>
            </a:r>
            <a:r>
              <a:rPr lang="en-US" sz="1000" dirty="0">
                <a:solidFill>
                  <a:srgbClr val="CCCCCC"/>
                </a:solidFill>
                <a:latin typeface="Menlo"/>
              </a:rPr>
              <a:t> </a:t>
            </a:r>
            <a:r>
              <a:rPr lang="en-US" sz="1000" dirty="0">
                <a:solidFill>
                  <a:srgbClr val="569CD6"/>
                </a:solidFill>
                <a:latin typeface="Menlo"/>
              </a:rPr>
              <a:t>=&gt;</a:t>
            </a:r>
            <a:r>
              <a:rPr lang="en-US" sz="1000" dirty="0">
                <a:solidFill>
                  <a:srgbClr val="CCCCCC"/>
                </a:solidFill>
                <a:latin typeface="Menlo"/>
              </a:rPr>
              <a:t> </a:t>
            </a:r>
            <a:r>
              <a:rPr lang="en-US" sz="1000" dirty="0">
                <a:solidFill>
                  <a:srgbClr val="CE9178"/>
                </a:solidFill>
                <a:latin typeface="Menlo"/>
              </a:rPr>
              <a:t>'123 Fake St. Denver CO 80205'</a:t>
            </a:r>
          </a:p>
          <a:p>
            <a:pPr>
              <a:lnSpc>
                <a:spcPct val="90000"/>
              </a:lnSpc>
            </a:pPr>
            <a:r>
              <a:rPr lang="en-US" sz="1000" dirty="0">
                <a:solidFill>
                  <a:srgbClr val="CCCCCC"/>
                </a:solidFill>
                <a:latin typeface="Menlo"/>
              </a:rPr>
              <a:t>  }</a:t>
            </a:r>
          </a:p>
          <a:p>
            <a:pPr>
              <a:lnSpc>
                <a:spcPct val="90000"/>
              </a:lnSpc>
            </a:pPr>
            <a:br>
              <a:rPr lang="en-US" sz="1000" dirty="0">
                <a:latin typeface="Menlo"/>
              </a:rPr>
            </a:br>
            <a:r>
              <a:rPr lang="en-US" sz="1000" dirty="0">
                <a:solidFill>
                  <a:srgbClr val="DCDCAA"/>
                </a:solidFill>
                <a:latin typeface="Menlo"/>
              </a:rPr>
              <a:t>  </a:t>
            </a:r>
            <a:r>
              <a:rPr lang="en-US" sz="1000" dirty="0" err="1">
                <a:solidFill>
                  <a:srgbClr val="DCDCAA"/>
                </a:solidFill>
                <a:latin typeface="Menlo"/>
              </a:rPr>
              <a:t>sendOrder</a:t>
            </a:r>
            <a:r>
              <a:rPr lang="en-US" sz="1000" dirty="0">
                <a:solidFill>
                  <a:srgbClr val="CCCCCC"/>
                </a:solidFill>
                <a:latin typeface="Menlo"/>
              </a:rPr>
              <a:t>(</a:t>
            </a:r>
            <a:r>
              <a:rPr lang="en-US" sz="1000" dirty="0">
                <a:solidFill>
                  <a:srgbClr val="9CDCFE"/>
                </a:solidFill>
                <a:latin typeface="Menlo"/>
              </a:rPr>
              <a:t>order</a:t>
            </a:r>
            <a:r>
              <a:rPr lang="en-US" sz="1000" dirty="0">
                <a:solidFill>
                  <a:srgbClr val="D4D4D4"/>
                </a:solidFill>
                <a:latin typeface="Menlo"/>
              </a:rPr>
              <a:t>:</a:t>
            </a:r>
            <a:r>
              <a:rPr lang="en-US" sz="1000" dirty="0">
                <a:solidFill>
                  <a:srgbClr val="CCCCCC"/>
                </a:solidFill>
                <a:latin typeface="Menlo"/>
              </a:rPr>
              <a:t> </a:t>
            </a:r>
            <a:r>
              <a:rPr lang="en-US" sz="1000" dirty="0" err="1">
                <a:solidFill>
                  <a:srgbClr val="4EC9B0"/>
                </a:solidFill>
                <a:latin typeface="Menlo"/>
              </a:rPr>
              <a:t>IPizzaOrder</a:t>
            </a:r>
            <a:r>
              <a:rPr lang="en-US" sz="1000" dirty="0">
                <a:solidFill>
                  <a:srgbClr val="CCCCCC"/>
                </a:solidFill>
                <a:latin typeface="Menlo"/>
              </a:rPr>
              <a:t>)</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void</a:t>
            </a:r>
            <a:r>
              <a:rPr lang="en-US" sz="1000" dirty="0">
                <a:solidFill>
                  <a:srgbClr val="CCCCCC"/>
                </a:solidFill>
                <a:latin typeface="Menlo"/>
              </a:rPr>
              <a:t> { </a:t>
            </a:r>
          </a:p>
          <a:p>
            <a:pPr>
              <a:lnSpc>
                <a:spcPct val="90000"/>
              </a:lnSpc>
            </a:pPr>
            <a:r>
              <a:rPr lang="en-US" sz="1000" dirty="0">
                <a:solidFill>
                  <a:srgbClr val="569CD6"/>
                </a:solidFill>
                <a:latin typeface="Menlo"/>
              </a:rPr>
              <a:t>    const</a:t>
            </a:r>
            <a:r>
              <a:rPr lang="en-US" sz="1000" dirty="0">
                <a:solidFill>
                  <a:srgbClr val="CCCCCC"/>
                </a:solidFill>
                <a:latin typeface="Menlo"/>
              </a:rPr>
              <a:t> </a:t>
            </a:r>
            <a:r>
              <a:rPr lang="en-US" sz="1000" dirty="0" err="1">
                <a:solidFill>
                  <a:srgbClr val="4FC1FF"/>
                </a:solidFill>
                <a:latin typeface="Menlo"/>
              </a:rPr>
              <a:t>newOrder</a:t>
            </a:r>
            <a:r>
              <a:rPr lang="en-US" sz="1000" dirty="0">
                <a:solidFill>
                  <a:srgbClr val="D4D4D4"/>
                </a:solidFill>
                <a:latin typeface="Menlo"/>
              </a:rPr>
              <a:t>:</a:t>
            </a:r>
            <a:r>
              <a:rPr lang="en-US" sz="1000" dirty="0">
                <a:solidFill>
                  <a:srgbClr val="CCCCCC"/>
                </a:solidFill>
                <a:latin typeface="Menlo"/>
              </a:rPr>
              <a:t> </a:t>
            </a:r>
            <a:r>
              <a:rPr lang="en-US" sz="1000" dirty="0" err="1">
                <a:solidFill>
                  <a:srgbClr val="4EC9B0"/>
                </a:solidFill>
                <a:latin typeface="Menlo"/>
              </a:rPr>
              <a:t>IDoorDashOrder</a:t>
            </a:r>
            <a:r>
              <a:rPr lang="en-US" sz="1000" dirty="0">
                <a:solidFill>
                  <a:srgbClr val="CCCCCC"/>
                </a:solidFill>
                <a:latin typeface="Menlo"/>
              </a:rPr>
              <a:t> </a:t>
            </a:r>
            <a:r>
              <a:rPr lang="en-US" sz="1000" dirty="0">
                <a:solidFill>
                  <a:srgbClr val="D4D4D4"/>
                </a:solidFill>
                <a:latin typeface="Menlo"/>
              </a:rPr>
              <a:t>=</a:t>
            </a:r>
            <a:r>
              <a:rPr lang="en-US" sz="1000" dirty="0">
                <a:solidFill>
                  <a:srgbClr val="CCCCCC"/>
                </a:solidFill>
                <a:latin typeface="Menlo"/>
              </a:rPr>
              <a:t> { </a:t>
            </a:r>
          </a:p>
          <a:p>
            <a:pPr>
              <a:lnSpc>
                <a:spcPct val="90000"/>
              </a:lnSpc>
            </a:pPr>
            <a:r>
              <a:rPr lang="en-US" sz="1000" dirty="0">
                <a:solidFill>
                  <a:srgbClr val="9CDCFE"/>
                </a:solidFill>
                <a:latin typeface="Menlo"/>
              </a:rPr>
              <a:t>      item:</a:t>
            </a:r>
            <a:r>
              <a:rPr lang="en-US" sz="1000" dirty="0">
                <a:solidFill>
                  <a:srgbClr val="CCCCCC"/>
                </a:solidFill>
                <a:latin typeface="Menlo"/>
              </a:rPr>
              <a:t> </a:t>
            </a:r>
            <a:r>
              <a:rPr lang="en-US" sz="1000" err="1">
                <a:solidFill>
                  <a:srgbClr val="9CDCFE"/>
                </a:solidFill>
                <a:latin typeface="Menlo"/>
              </a:rPr>
              <a:t>order</a:t>
            </a:r>
            <a:r>
              <a:rPr lang="en-US" sz="1000" err="1">
                <a:solidFill>
                  <a:srgbClr val="CCCCCC"/>
                </a:solidFill>
                <a:latin typeface="Menlo"/>
              </a:rPr>
              <a:t>.</a:t>
            </a:r>
            <a:r>
              <a:rPr lang="en-US" sz="1000" err="1">
                <a:solidFill>
                  <a:srgbClr val="9CDCFE"/>
                </a:solidFill>
                <a:latin typeface="Menlo"/>
              </a:rPr>
              <a:t>pizza</a:t>
            </a:r>
            <a:r>
              <a:rPr lang="en-US" sz="1000" dirty="0">
                <a:solidFill>
                  <a:srgbClr val="CCCCCC"/>
                </a:solidFill>
                <a:latin typeface="Menlo"/>
              </a:rPr>
              <a:t>,</a:t>
            </a:r>
          </a:p>
          <a:p>
            <a:pPr>
              <a:lnSpc>
                <a:spcPct val="90000"/>
              </a:lnSpc>
            </a:pPr>
            <a:r>
              <a:rPr lang="en-US" sz="1000" dirty="0">
                <a:solidFill>
                  <a:srgbClr val="9CDCFE"/>
                </a:solidFill>
                <a:latin typeface="Menlo"/>
              </a:rPr>
              <a:t>      </a:t>
            </a:r>
            <a:r>
              <a:rPr lang="en-US" sz="1000" dirty="0" err="1">
                <a:solidFill>
                  <a:srgbClr val="9CDCFE"/>
                </a:solidFill>
                <a:latin typeface="Menlo"/>
              </a:rPr>
              <a:t>orderDate</a:t>
            </a:r>
            <a:r>
              <a:rPr lang="en-US" sz="1000" dirty="0">
                <a:solidFill>
                  <a:srgbClr val="9CDCFE"/>
                </a:solidFill>
                <a:latin typeface="Menlo"/>
              </a:rPr>
              <a:t>:</a:t>
            </a:r>
            <a:r>
              <a:rPr lang="en-US" sz="1000" dirty="0">
                <a:solidFill>
                  <a:srgbClr val="CCCCCC"/>
                </a:solidFill>
                <a:latin typeface="Menlo"/>
              </a:rPr>
              <a:t> </a:t>
            </a:r>
            <a:r>
              <a:rPr lang="en-US" sz="1000" dirty="0" err="1">
                <a:solidFill>
                  <a:srgbClr val="9CDCFE"/>
                </a:solidFill>
                <a:latin typeface="Menlo"/>
              </a:rPr>
              <a:t>order</a:t>
            </a:r>
            <a:r>
              <a:rPr lang="en-US" sz="1000" dirty="0" err="1">
                <a:solidFill>
                  <a:srgbClr val="CCCCCC"/>
                </a:solidFill>
                <a:latin typeface="Menlo"/>
              </a:rPr>
              <a:t>.</a:t>
            </a:r>
            <a:r>
              <a:rPr lang="en-US" sz="1000" dirty="0" err="1">
                <a:solidFill>
                  <a:srgbClr val="9CDCFE"/>
                </a:solidFill>
                <a:latin typeface="Menlo"/>
              </a:rPr>
              <a:t>orderDate</a:t>
            </a:r>
            <a:r>
              <a:rPr lang="en-US" sz="1000" dirty="0">
                <a:solidFill>
                  <a:srgbClr val="CCCCCC"/>
                </a:solidFill>
                <a:latin typeface="Menlo"/>
              </a:rPr>
              <a:t>,</a:t>
            </a:r>
          </a:p>
          <a:p>
            <a:pPr>
              <a:lnSpc>
                <a:spcPct val="90000"/>
              </a:lnSpc>
            </a:pPr>
            <a:r>
              <a:rPr lang="en-US" sz="1000" dirty="0">
                <a:solidFill>
                  <a:srgbClr val="9CDCFE"/>
                </a:solidFill>
                <a:latin typeface="Menlo"/>
              </a:rPr>
              <a:t>      </a:t>
            </a:r>
            <a:r>
              <a:rPr lang="en-US" sz="1000" dirty="0" err="1">
                <a:solidFill>
                  <a:srgbClr val="9CDCFE"/>
                </a:solidFill>
                <a:latin typeface="Menlo"/>
              </a:rPr>
              <a:t>pickupLocation</a:t>
            </a:r>
            <a:r>
              <a:rPr lang="en-US" sz="1000" dirty="0">
                <a:solidFill>
                  <a:srgbClr val="9CDCFE"/>
                </a:solidFill>
                <a:latin typeface="Menlo"/>
              </a:rPr>
              <a:t>:</a:t>
            </a:r>
            <a:r>
              <a:rPr lang="en-US" sz="1000" dirty="0">
                <a:solidFill>
                  <a:srgbClr val="CCCCCC"/>
                </a:solidFill>
                <a:latin typeface="Menlo"/>
              </a:rPr>
              <a:t> </a:t>
            </a:r>
            <a:r>
              <a:rPr lang="en-US" sz="1000" dirty="0" err="1">
                <a:solidFill>
                  <a:srgbClr val="569CD6"/>
                </a:solidFill>
                <a:latin typeface="Menlo"/>
              </a:rPr>
              <a:t>this</a:t>
            </a:r>
            <a:r>
              <a:rPr lang="en-US" sz="1000" dirty="0" err="1">
                <a:solidFill>
                  <a:srgbClr val="CCCCCC"/>
                </a:solidFill>
                <a:latin typeface="Menlo"/>
              </a:rPr>
              <a:t>.</a:t>
            </a:r>
            <a:r>
              <a:rPr lang="en-US" sz="1000" dirty="0" err="1">
                <a:solidFill>
                  <a:srgbClr val="9CDCFE"/>
                </a:solidFill>
                <a:latin typeface="Menlo"/>
              </a:rPr>
              <a:t>mockDoorDashApiClient</a:t>
            </a:r>
            <a:r>
              <a:rPr lang="en-US" sz="1000" dirty="0" err="1">
                <a:solidFill>
                  <a:srgbClr val="CCCCCC"/>
                </a:solidFill>
                <a:latin typeface="Menlo"/>
              </a:rPr>
              <a:t>.</a:t>
            </a:r>
            <a:r>
              <a:rPr lang="en-US" sz="1000" dirty="0" err="1">
                <a:solidFill>
                  <a:srgbClr val="DCDCAA"/>
                </a:solidFill>
                <a:latin typeface="Menlo"/>
              </a:rPr>
              <a:t>getPickupLocation</a:t>
            </a:r>
            <a:r>
              <a:rPr lang="en-US" sz="1000" dirty="0">
                <a:solidFill>
                  <a:srgbClr val="CCCCCC"/>
                </a:solidFill>
                <a:latin typeface="Menlo"/>
              </a:rPr>
              <a:t>()</a:t>
            </a:r>
          </a:p>
          <a:p>
            <a:pPr>
              <a:lnSpc>
                <a:spcPct val="90000"/>
              </a:lnSpc>
            </a:pPr>
            <a:r>
              <a:rPr lang="en-US" sz="1000" dirty="0">
                <a:solidFill>
                  <a:srgbClr val="CCCCCC"/>
                </a:solidFill>
                <a:latin typeface="Menlo"/>
              </a:rPr>
              <a:t>    };</a:t>
            </a:r>
          </a:p>
          <a:p>
            <a:pPr>
              <a:lnSpc>
                <a:spcPct val="90000"/>
              </a:lnSpc>
            </a:pPr>
            <a:r>
              <a:rPr lang="en-US" sz="1000" dirty="0">
                <a:solidFill>
                  <a:srgbClr val="9CDCFE"/>
                </a:solidFill>
                <a:latin typeface="Menlo"/>
              </a:rPr>
              <a:t>    console</a:t>
            </a:r>
            <a:r>
              <a:rPr lang="en-US" sz="1000" dirty="0">
                <a:solidFill>
                  <a:srgbClr val="CCCCCC"/>
                </a:solidFill>
                <a:latin typeface="Menlo"/>
              </a:rPr>
              <a:t>.</a:t>
            </a:r>
            <a:r>
              <a:rPr lang="en-US" sz="1000" dirty="0">
                <a:solidFill>
                  <a:srgbClr val="DCDCAA"/>
                </a:solidFill>
                <a:latin typeface="Menlo"/>
              </a:rPr>
              <a:t>log</a:t>
            </a:r>
            <a:r>
              <a:rPr lang="en-US" sz="1000" dirty="0">
                <a:solidFill>
                  <a:srgbClr val="CCCCCC"/>
                </a:solidFill>
                <a:latin typeface="Menlo"/>
              </a:rPr>
              <a:t>(</a:t>
            </a:r>
            <a:r>
              <a:rPr lang="en-US" sz="1000" dirty="0">
                <a:solidFill>
                  <a:srgbClr val="CE9178"/>
                </a:solidFill>
                <a:latin typeface="Menlo"/>
              </a:rPr>
              <a:t>`Order sent to provider client:`</a:t>
            </a:r>
            <a:r>
              <a:rPr lang="en-US" sz="1000" dirty="0">
                <a:solidFill>
                  <a:srgbClr val="CCCCCC"/>
                </a:solidFill>
                <a:latin typeface="Menlo"/>
              </a:rPr>
              <a:t>);</a:t>
            </a:r>
          </a:p>
          <a:p>
            <a:pPr>
              <a:lnSpc>
                <a:spcPct val="90000"/>
              </a:lnSpc>
            </a:pPr>
            <a:r>
              <a:rPr lang="en-US" sz="1000" dirty="0">
                <a:solidFill>
                  <a:srgbClr val="9CDCFE"/>
                </a:solidFill>
                <a:latin typeface="Menlo"/>
              </a:rPr>
              <a:t>    console</a:t>
            </a:r>
            <a:r>
              <a:rPr lang="en-US" sz="1000" dirty="0">
                <a:solidFill>
                  <a:srgbClr val="CCCCCC"/>
                </a:solidFill>
                <a:latin typeface="Menlo"/>
              </a:rPr>
              <a:t>.</a:t>
            </a:r>
            <a:r>
              <a:rPr lang="en-US" sz="1000" dirty="0">
                <a:solidFill>
                  <a:srgbClr val="DCDCAA"/>
                </a:solidFill>
                <a:latin typeface="Menlo"/>
              </a:rPr>
              <a:t>log</a:t>
            </a:r>
            <a:r>
              <a:rPr lang="en-US" sz="1000" dirty="0">
                <a:solidFill>
                  <a:srgbClr val="CCCCCC"/>
                </a:solidFill>
                <a:latin typeface="Menlo"/>
              </a:rPr>
              <a:t>(</a:t>
            </a:r>
            <a:r>
              <a:rPr lang="en-US" sz="1000" dirty="0" err="1">
                <a:solidFill>
                  <a:srgbClr val="4FC1FF"/>
                </a:solidFill>
                <a:latin typeface="Menlo"/>
              </a:rPr>
              <a:t>newOrder</a:t>
            </a:r>
            <a:r>
              <a:rPr lang="en-US" sz="1000" dirty="0">
                <a:solidFill>
                  <a:srgbClr val="CCCCCC"/>
                </a:solidFill>
                <a:latin typeface="Menlo"/>
              </a:rPr>
              <a:t>);</a:t>
            </a:r>
          </a:p>
          <a:p>
            <a:pPr>
              <a:lnSpc>
                <a:spcPct val="90000"/>
              </a:lnSpc>
            </a:pPr>
            <a:r>
              <a:rPr lang="en-US" sz="1000" dirty="0">
                <a:solidFill>
                  <a:srgbClr val="CCCCCC"/>
                </a:solidFill>
                <a:latin typeface="Menlo"/>
              </a:rPr>
              <a:t>  }</a:t>
            </a:r>
          </a:p>
          <a:p>
            <a:pPr>
              <a:lnSpc>
                <a:spcPct val="90000"/>
              </a:lnSpc>
            </a:pPr>
            <a:r>
              <a:rPr lang="en-US" sz="1000" dirty="0">
                <a:solidFill>
                  <a:srgbClr val="CCCCCC"/>
                </a:solidFill>
                <a:latin typeface="Menlo"/>
              </a:rPr>
              <a:t>}</a:t>
            </a:r>
          </a:p>
          <a:p>
            <a:pPr>
              <a:lnSpc>
                <a:spcPct val="90000"/>
              </a:lnSpc>
            </a:pPr>
            <a:br>
              <a:rPr lang="en-US" sz="1000" dirty="0">
                <a:latin typeface="Menlo"/>
              </a:rPr>
            </a:br>
            <a:r>
              <a:rPr lang="en-US" sz="1000" dirty="0">
                <a:solidFill>
                  <a:srgbClr val="569CD6"/>
                </a:solidFill>
                <a:latin typeface="Menlo"/>
              </a:rPr>
              <a:t>class</a:t>
            </a:r>
            <a:r>
              <a:rPr lang="en-US" sz="1000" dirty="0">
                <a:solidFill>
                  <a:srgbClr val="CCCCCC"/>
                </a:solidFill>
                <a:latin typeface="Menlo"/>
              </a:rPr>
              <a:t> </a:t>
            </a:r>
            <a:r>
              <a:rPr lang="en-US" sz="1000" err="1">
                <a:solidFill>
                  <a:srgbClr val="4EC9B0"/>
                </a:solidFill>
                <a:latin typeface="Menlo"/>
              </a:rPr>
              <a:t>CustomerClientServiceAdapter</a:t>
            </a:r>
            <a:r>
              <a:rPr lang="en-US" sz="1000" dirty="0">
                <a:solidFill>
                  <a:srgbClr val="CCCCCC"/>
                </a:solidFill>
                <a:latin typeface="Menlo"/>
              </a:rPr>
              <a:t> </a:t>
            </a:r>
            <a:r>
              <a:rPr lang="en-US" sz="1000" dirty="0">
                <a:solidFill>
                  <a:srgbClr val="569CD6"/>
                </a:solidFill>
                <a:latin typeface="Menlo"/>
              </a:rPr>
              <a:t>implements</a:t>
            </a:r>
            <a:r>
              <a:rPr lang="en-US" sz="1000" dirty="0">
                <a:solidFill>
                  <a:srgbClr val="CCCCCC"/>
                </a:solidFill>
                <a:latin typeface="Menlo"/>
              </a:rPr>
              <a:t> </a:t>
            </a:r>
            <a:r>
              <a:rPr lang="en-US" sz="1000" err="1">
                <a:solidFill>
                  <a:srgbClr val="4EC9B0"/>
                </a:solidFill>
                <a:latin typeface="Menlo"/>
              </a:rPr>
              <a:t>IOrderServiceAdapter</a:t>
            </a:r>
            <a:r>
              <a:rPr lang="en-US" sz="1000" dirty="0">
                <a:solidFill>
                  <a:srgbClr val="CCCCCC"/>
                </a:solidFill>
                <a:latin typeface="Menlo"/>
              </a:rPr>
              <a:t> { </a:t>
            </a:r>
          </a:p>
          <a:p>
            <a:pPr>
              <a:lnSpc>
                <a:spcPct val="90000"/>
              </a:lnSpc>
            </a:pPr>
            <a:br>
              <a:rPr lang="en-US" sz="1000" dirty="0">
                <a:latin typeface="Menlo"/>
              </a:rPr>
            </a:br>
            <a:r>
              <a:rPr lang="en-US" sz="1000" dirty="0">
                <a:solidFill>
                  <a:srgbClr val="9CDCFE"/>
                </a:solidFill>
                <a:latin typeface="Menlo"/>
              </a:rPr>
              <a:t>  </a:t>
            </a:r>
            <a:r>
              <a:rPr lang="en-US" sz="1000" dirty="0" err="1">
                <a:solidFill>
                  <a:srgbClr val="9CDCFE"/>
                </a:solidFill>
                <a:latin typeface="Menlo"/>
              </a:rPr>
              <a:t>mockCustomerClientApi</a:t>
            </a:r>
            <a:r>
              <a:rPr lang="en-US" sz="1000" dirty="0">
                <a:solidFill>
                  <a:srgbClr val="CCCCCC"/>
                </a:solidFill>
                <a:latin typeface="Menlo"/>
              </a:rPr>
              <a:t> </a:t>
            </a:r>
            <a:r>
              <a:rPr lang="en-US" sz="1000" dirty="0">
                <a:solidFill>
                  <a:srgbClr val="D4D4D4"/>
                </a:solidFill>
                <a:latin typeface="Menlo"/>
              </a:rPr>
              <a:t>=</a:t>
            </a:r>
            <a:r>
              <a:rPr lang="en-US" sz="1000" dirty="0">
                <a:solidFill>
                  <a:srgbClr val="CCCCCC"/>
                </a:solidFill>
                <a:latin typeface="Menlo"/>
              </a:rPr>
              <a:t> {</a:t>
            </a:r>
          </a:p>
          <a:p>
            <a:pPr>
              <a:lnSpc>
                <a:spcPct val="90000"/>
              </a:lnSpc>
            </a:pPr>
            <a:r>
              <a:rPr lang="en-US" sz="1000" dirty="0">
                <a:solidFill>
                  <a:srgbClr val="DCDCAA"/>
                </a:solidFill>
                <a:latin typeface="Menlo"/>
              </a:rPr>
              <a:t>    </a:t>
            </a:r>
            <a:r>
              <a:rPr lang="en-US" sz="1000" dirty="0" err="1">
                <a:solidFill>
                  <a:srgbClr val="DCDCAA"/>
                </a:solidFill>
                <a:latin typeface="Menlo"/>
              </a:rPr>
              <a:t>getCustomerLocation</a:t>
            </a:r>
            <a:r>
              <a:rPr lang="en-US" sz="1000" dirty="0">
                <a:solidFill>
                  <a:srgbClr val="9CDCFE"/>
                </a:solidFill>
                <a:latin typeface="Menlo"/>
              </a:rPr>
              <a:t>:</a:t>
            </a:r>
            <a:r>
              <a:rPr lang="en-US" sz="1000" dirty="0">
                <a:solidFill>
                  <a:srgbClr val="CCCCCC"/>
                </a:solidFill>
                <a:latin typeface="Menlo"/>
              </a:rPr>
              <a:t> ()</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string</a:t>
            </a:r>
            <a:r>
              <a:rPr lang="en-US" sz="1000" dirty="0">
                <a:solidFill>
                  <a:srgbClr val="CCCCCC"/>
                </a:solidFill>
                <a:latin typeface="Menlo"/>
              </a:rPr>
              <a:t> </a:t>
            </a:r>
            <a:r>
              <a:rPr lang="en-US" sz="1000" dirty="0">
                <a:solidFill>
                  <a:srgbClr val="569CD6"/>
                </a:solidFill>
                <a:latin typeface="Menlo"/>
              </a:rPr>
              <a:t>=&gt;</a:t>
            </a:r>
            <a:r>
              <a:rPr lang="en-US" sz="1000" dirty="0">
                <a:solidFill>
                  <a:srgbClr val="CCCCCC"/>
                </a:solidFill>
                <a:latin typeface="Menlo"/>
              </a:rPr>
              <a:t> </a:t>
            </a:r>
            <a:r>
              <a:rPr lang="en-US" sz="1000" dirty="0">
                <a:solidFill>
                  <a:srgbClr val="CE9178"/>
                </a:solidFill>
                <a:latin typeface="Menlo"/>
              </a:rPr>
              <a:t>'2350 Tremont Pl Denver CO 80205'</a:t>
            </a:r>
          </a:p>
          <a:p>
            <a:pPr>
              <a:lnSpc>
                <a:spcPct val="90000"/>
              </a:lnSpc>
            </a:pPr>
            <a:r>
              <a:rPr lang="en-US" sz="1000" dirty="0">
                <a:solidFill>
                  <a:srgbClr val="CCCCCC"/>
                </a:solidFill>
                <a:latin typeface="Menlo"/>
              </a:rPr>
              <a:t>  }</a:t>
            </a:r>
          </a:p>
          <a:p>
            <a:pPr>
              <a:lnSpc>
                <a:spcPct val="90000"/>
              </a:lnSpc>
            </a:pPr>
            <a:br>
              <a:rPr lang="en-US" sz="1000" dirty="0">
                <a:latin typeface="Menlo"/>
              </a:rPr>
            </a:br>
            <a:r>
              <a:rPr lang="en-US" sz="1000" dirty="0">
                <a:solidFill>
                  <a:srgbClr val="DCDCAA"/>
                </a:solidFill>
                <a:latin typeface="Menlo"/>
              </a:rPr>
              <a:t>  </a:t>
            </a:r>
            <a:r>
              <a:rPr lang="en-US" sz="1000" dirty="0" err="1">
                <a:solidFill>
                  <a:srgbClr val="DCDCAA"/>
                </a:solidFill>
                <a:latin typeface="Menlo"/>
              </a:rPr>
              <a:t>sendOrder</a:t>
            </a:r>
            <a:r>
              <a:rPr lang="en-US" sz="1000" dirty="0">
                <a:solidFill>
                  <a:srgbClr val="CCCCCC"/>
                </a:solidFill>
                <a:latin typeface="Menlo"/>
              </a:rPr>
              <a:t>(</a:t>
            </a:r>
            <a:r>
              <a:rPr lang="en-US" sz="1000" dirty="0">
                <a:solidFill>
                  <a:srgbClr val="9CDCFE"/>
                </a:solidFill>
                <a:latin typeface="Menlo"/>
              </a:rPr>
              <a:t>order</a:t>
            </a:r>
            <a:r>
              <a:rPr lang="en-US" sz="1000" dirty="0">
                <a:solidFill>
                  <a:srgbClr val="D4D4D4"/>
                </a:solidFill>
                <a:latin typeface="Menlo"/>
              </a:rPr>
              <a:t>:</a:t>
            </a:r>
            <a:r>
              <a:rPr lang="en-US" sz="1000" dirty="0">
                <a:solidFill>
                  <a:srgbClr val="CCCCCC"/>
                </a:solidFill>
                <a:latin typeface="Menlo"/>
              </a:rPr>
              <a:t> </a:t>
            </a:r>
            <a:r>
              <a:rPr lang="en-US" sz="1000" dirty="0" err="1">
                <a:solidFill>
                  <a:srgbClr val="4EC9B0"/>
                </a:solidFill>
                <a:latin typeface="Menlo"/>
              </a:rPr>
              <a:t>IPizzaOrder</a:t>
            </a:r>
            <a:r>
              <a:rPr lang="en-US" sz="1000" dirty="0">
                <a:solidFill>
                  <a:srgbClr val="CCCCCC"/>
                </a:solidFill>
                <a:latin typeface="Menlo"/>
              </a:rPr>
              <a:t>)</a:t>
            </a:r>
            <a:r>
              <a:rPr lang="en-US" sz="1000" dirty="0">
                <a:solidFill>
                  <a:srgbClr val="D4D4D4"/>
                </a:solidFill>
                <a:latin typeface="Menlo"/>
              </a:rPr>
              <a:t>:</a:t>
            </a:r>
            <a:r>
              <a:rPr lang="en-US" sz="1000" dirty="0">
                <a:solidFill>
                  <a:srgbClr val="CCCCCC"/>
                </a:solidFill>
                <a:latin typeface="Menlo"/>
              </a:rPr>
              <a:t> </a:t>
            </a:r>
            <a:r>
              <a:rPr lang="en-US" sz="1000" dirty="0">
                <a:solidFill>
                  <a:srgbClr val="4EC9B0"/>
                </a:solidFill>
                <a:latin typeface="Menlo"/>
              </a:rPr>
              <a:t>void</a:t>
            </a:r>
            <a:r>
              <a:rPr lang="en-US" sz="1000" dirty="0">
                <a:solidFill>
                  <a:srgbClr val="CCCCCC"/>
                </a:solidFill>
                <a:latin typeface="Menlo"/>
              </a:rPr>
              <a:t> { </a:t>
            </a:r>
          </a:p>
          <a:p>
            <a:pPr>
              <a:lnSpc>
                <a:spcPct val="90000"/>
              </a:lnSpc>
            </a:pPr>
            <a:r>
              <a:rPr lang="en-US" sz="1000" dirty="0">
                <a:solidFill>
                  <a:srgbClr val="569CD6"/>
                </a:solidFill>
                <a:latin typeface="Menlo"/>
              </a:rPr>
              <a:t>    const</a:t>
            </a:r>
            <a:r>
              <a:rPr lang="en-US" sz="1000" dirty="0">
                <a:solidFill>
                  <a:srgbClr val="CCCCCC"/>
                </a:solidFill>
                <a:latin typeface="Menlo"/>
              </a:rPr>
              <a:t> </a:t>
            </a:r>
            <a:r>
              <a:rPr lang="en-US" sz="1000" dirty="0" err="1">
                <a:solidFill>
                  <a:srgbClr val="4FC1FF"/>
                </a:solidFill>
                <a:latin typeface="Menlo"/>
              </a:rPr>
              <a:t>newOrder</a:t>
            </a:r>
            <a:r>
              <a:rPr lang="en-US" sz="1000" dirty="0">
                <a:solidFill>
                  <a:srgbClr val="D4D4D4"/>
                </a:solidFill>
                <a:latin typeface="Menlo"/>
              </a:rPr>
              <a:t>:</a:t>
            </a:r>
            <a:r>
              <a:rPr lang="en-US" sz="1000" dirty="0">
                <a:solidFill>
                  <a:srgbClr val="CCCCCC"/>
                </a:solidFill>
                <a:latin typeface="Menlo"/>
              </a:rPr>
              <a:t> </a:t>
            </a:r>
            <a:r>
              <a:rPr lang="en-US" sz="1000" dirty="0" err="1">
                <a:solidFill>
                  <a:srgbClr val="4EC9B0"/>
                </a:solidFill>
                <a:latin typeface="Menlo"/>
              </a:rPr>
              <a:t>ICustomerClientOrder</a:t>
            </a:r>
            <a:r>
              <a:rPr lang="en-US" sz="1000" dirty="0">
                <a:solidFill>
                  <a:srgbClr val="CCCCCC"/>
                </a:solidFill>
                <a:latin typeface="Menlo"/>
              </a:rPr>
              <a:t> </a:t>
            </a:r>
            <a:r>
              <a:rPr lang="en-US" sz="1000" dirty="0">
                <a:solidFill>
                  <a:srgbClr val="D4D4D4"/>
                </a:solidFill>
                <a:latin typeface="Menlo"/>
              </a:rPr>
              <a:t>=</a:t>
            </a:r>
            <a:r>
              <a:rPr lang="en-US" sz="1000" dirty="0">
                <a:solidFill>
                  <a:srgbClr val="CCCCCC"/>
                </a:solidFill>
                <a:latin typeface="Menlo"/>
              </a:rPr>
              <a:t> { </a:t>
            </a:r>
          </a:p>
          <a:p>
            <a:pPr>
              <a:lnSpc>
                <a:spcPct val="90000"/>
              </a:lnSpc>
            </a:pPr>
            <a:r>
              <a:rPr lang="en-US" sz="1000" dirty="0">
                <a:solidFill>
                  <a:srgbClr val="D4D4D4"/>
                </a:solidFill>
                <a:latin typeface="Menlo"/>
              </a:rPr>
              <a:t>      ...</a:t>
            </a:r>
            <a:r>
              <a:rPr lang="en-US" sz="1000" dirty="0">
                <a:solidFill>
                  <a:srgbClr val="9CDCFE"/>
                </a:solidFill>
                <a:latin typeface="Menlo"/>
              </a:rPr>
              <a:t>order</a:t>
            </a:r>
            <a:r>
              <a:rPr lang="en-US" sz="1000" dirty="0">
                <a:solidFill>
                  <a:srgbClr val="CCCCCC"/>
                </a:solidFill>
                <a:latin typeface="Menlo"/>
              </a:rPr>
              <a:t>,</a:t>
            </a:r>
          </a:p>
          <a:p>
            <a:pPr>
              <a:lnSpc>
                <a:spcPct val="90000"/>
              </a:lnSpc>
            </a:pPr>
            <a:r>
              <a:rPr lang="en-US" sz="1000" dirty="0">
                <a:solidFill>
                  <a:srgbClr val="9CDCFE"/>
                </a:solidFill>
                <a:latin typeface="Menlo"/>
              </a:rPr>
              <a:t>      </a:t>
            </a:r>
            <a:r>
              <a:rPr lang="en-US" sz="1000" dirty="0" err="1">
                <a:solidFill>
                  <a:srgbClr val="9CDCFE"/>
                </a:solidFill>
                <a:latin typeface="Menlo"/>
              </a:rPr>
              <a:t>customerLocation</a:t>
            </a:r>
            <a:r>
              <a:rPr lang="en-US" sz="1000" dirty="0">
                <a:solidFill>
                  <a:srgbClr val="9CDCFE"/>
                </a:solidFill>
                <a:latin typeface="Menlo"/>
              </a:rPr>
              <a:t>:</a:t>
            </a:r>
            <a:r>
              <a:rPr lang="en-US" sz="1000" dirty="0">
                <a:solidFill>
                  <a:srgbClr val="CCCCCC"/>
                </a:solidFill>
                <a:latin typeface="Menlo"/>
              </a:rPr>
              <a:t> </a:t>
            </a:r>
            <a:r>
              <a:rPr lang="en-US" sz="1000" dirty="0" err="1">
                <a:solidFill>
                  <a:srgbClr val="569CD6"/>
                </a:solidFill>
                <a:latin typeface="Menlo"/>
              </a:rPr>
              <a:t>this</a:t>
            </a:r>
            <a:r>
              <a:rPr lang="en-US" sz="1000" dirty="0" err="1">
                <a:solidFill>
                  <a:srgbClr val="CCCCCC"/>
                </a:solidFill>
                <a:latin typeface="Menlo"/>
              </a:rPr>
              <a:t>.</a:t>
            </a:r>
            <a:r>
              <a:rPr lang="en-US" sz="1000" dirty="0" err="1">
                <a:solidFill>
                  <a:srgbClr val="9CDCFE"/>
                </a:solidFill>
                <a:latin typeface="Menlo"/>
              </a:rPr>
              <a:t>mockCustomerClientApi</a:t>
            </a:r>
            <a:r>
              <a:rPr lang="en-US" sz="1000" dirty="0" err="1">
                <a:solidFill>
                  <a:srgbClr val="CCCCCC"/>
                </a:solidFill>
                <a:latin typeface="Menlo"/>
              </a:rPr>
              <a:t>.</a:t>
            </a:r>
            <a:r>
              <a:rPr lang="en-US" sz="1000" dirty="0" err="1">
                <a:solidFill>
                  <a:srgbClr val="DCDCAA"/>
                </a:solidFill>
                <a:latin typeface="Menlo"/>
              </a:rPr>
              <a:t>getCustomerLocation</a:t>
            </a:r>
            <a:r>
              <a:rPr lang="en-US" sz="1000" dirty="0">
                <a:solidFill>
                  <a:srgbClr val="CCCCCC"/>
                </a:solidFill>
                <a:latin typeface="Menlo"/>
              </a:rPr>
              <a:t>()</a:t>
            </a:r>
          </a:p>
          <a:p>
            <a:pPr>
              <a:lnSpc>
                <a:spcPct val="90000"/>
              </a:lnSpc>
            </a:pPr>
            <a:r>
              <a:rPr lang="en-US" sz="1000" dirty="0">
                <a:solidFill>
                  <a:srgbClr val="CCCCCC"/>
                </a:solidFill>
                <a:latin typeface="Menlo"/>
              </a:rPr>
              <a:t>    };</a:t>
            </a:r>
          </a:p>
          <a:p>
            <a:pPr>
              <a:lnSpc>
                <a:spcPct val="90000"/>
              </a:lnSpc>
            </a:pPr>
            <a:r>
              <a:rPr lang="en-US" sz="1000" dirty="0">
                <a:solidFill>
                  <a:srgbClr val="9CDCFE"/>
                </a:solidFill>
                <a:latin typeface="Menlo"/>
              </a:rPr>
              <a:t>    console</a:t>
            </a:r>
            <a:r>
              <a:rPr lang="en-US" sz="1000" dirty="0">
                <a:solidFill>
                  <a:srgbClr val="CCCCCC"/>
                </a:solidFill>
                <a:latin typeface="Menlo"/>
              </a:rPr>
              <a:t>.</a:t>
            </a:r>
            <a:r>
              <a:rPr lang="en-US" sz="1000" dirty="0">
                <a:solidFill>
                  <a:srgbClr val="DCDCAA"/>
                </a:solidFill>
                <a:latin typeface="Menlo"/>
              </a:rPr>
              <a:t>log</a:t>
            </a:r>
            <a:r>
              <a:rPr lang="en-US" sz="1000" dirty="0">
                <a:solidFill>
                  <a:srgbClr val="CCCCCC"/>
                </a:solidFill>
                <a:latin typeface="Menlo"/>
              </a:rPr>
              <a:t>(</a:t>
            </a:r>
            <a:r>
              <a:rPr lang="en-US" sz="1000" dirty="0">
                <a:solidFill>
                  <a:srgbClr val="CE9178"/>
                </a:solidFill>
                <a:latin typeface="Menlo"/>
              </a:rPr>
              <a:t>`Order sent to customer client:`</a:t>
            </a:r>
            <a:r>
              <a:rPr lang="en-US" sz="1000" dirty="0">
                <a:solidFill>
                  <a:srgbClr val="CCCCCC"/>
                </a:solidFill>
                <a:latin typeface="Menlo"/>
              </a:rPr>
              <a:t>);</a:t>
            </a:r>
          </a:p>
          <a:p>
            <a:pPr>
              <a:lnSpc>
                <a:spcPct val="90000"/>
              </a:lnSpc>
            </a:pPr>
            <a:r>
              <a:rPr lang="en-US" sz="1000" dirty="0">
                <a:solidFill>
                  <a:srgbClr val="9CDCFE"/>
                </a:solidFill>
                <a:latin typeface="Menlo"/>
              </a:rPr>
              <a:t>    console</a:t>
            </a:r>
            <a:r>
              <a:rPr lang="en-US" sz="1000" dirty="0">
                <a:solidFill>
                  <a:srgbClr val="CCCCCC"/>
                </a:solidFill>
                <a:latin typeface="Menlo"/>
              </a:rPr>
              <a:t>.</a:t>
            </a:r>
            <a:r>
              <a:rPr lang="en-US" sz="1000" dirty="0">
                <a:solidFill>
                  <a:srgbClr val="DCDCAA"/>
                </a:solidFill>
                <a:latin typeface="Menlo"/>
              </a:rPr>
              <a:t>log</a:t>
            </a:r>
            <a:r>
              <a:rPr lang="en-US" sz="1000" dirty="0">
                <a:solidFill>
                  <a:srgbClr val="CCCCCC"/>
                </a:solidFill>
                <a:latin typeface="Menlo"/>
              </a:rPr>
              <a:t>(</a:t>
            </a:r>
            <a:r>
              <a:rPr lang="en-US" sz="1000" dirty="0" err="1">
                <a:solidFill>
                  <a:srgbClr val="4FC1FF"/>
                </a:solidFill>
                <a:latin typeface="Menlo"/>
              </a:rPr>
              <a:t>newOrder</a:t>
            </a:r>
            <a:r>
              <a:rPr lang="en-US" sz="1000" dirty="0">
                <a:solidFill>
                  <a:srgbClr val="CCCCCC"/>
                </a:solidFill>
                <a:latin typeface="Menlo"/>
              </a:rPr>
              <a:t>);</a:t>
            </a:r>
          </a:p>
          <a:p>
            <a:pPr>
              <a:lnSpc>
                <a:spcPct val="90000"/>
              </a:lnSpc>
            </a:pPr>
            <a:r>
              <a:rPr lang="en-US" sz="1000" dirty="0">
                <a:solidFill>
                  <a:srgbClr val="CCCCCC"/>
                </a:solidFill>
                <a:latin typeface="Menlo"/>
              </a:rPr>
              <a:t>  }</a:t>
            </a:r>
          </a:p>
          <a:p>
            <a:pPr>
              <a:lnSpc>
                <a:spcPct val="90000"/>
              </a:lnSpc>
            </a:pPr>
            <a:r>
              <a:rPr lang="en-US" sz="1000" dirty="0">
                <a:solidFill>
                  <a:srgbClr val="CCCCCC"/>
                </a:solidFill>
                <a:latin typeface="Menlo"/>
              </a:rPr>
              <a:t>}</a:t>
            </a:r>
          </a:p>
          <a:p>
            <a:pPr>
              <a:lnSpc>
                <a:spcPct val="90000"/>
              </a:lnSpc>
            </a:pPr>
            <a:endParaRPr lang="en-US" sz="1000" dirty="0">
              <a:solidFill>
                <a:srgbClr val="CCCCCC"/>
              </a:solidFill>
              <a:latin typeface="Menlo"/>
            </a:endParaRPr>
          </a:p>
        </p:txBody>
      </p:sp>
    </p:spTree>
    <p:extLst>
      <p:ext uri="{BB962C8B-B14F-4D97-AF65-F5344CB8AC3E}">
        <p14:creationId xmlns:p14="http://schemas.microsoft.com/office/powerpoint/2010/main" val="130455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C219-6B18-366E-E728-A6B3EC14C68C}"/>
              </a:ext>
            </a:extLst>
          </p:cNvPr>
          <p:cNvSpPr>
            <a:spLocks noGrp="1"/>
          </p:cNvSpPr>
          <p:nvPr>
            <p:ph type="title"/>
          </p:nvPr>
        </p:nvSpPr>
        <p:spPr/>
        <p:txBody>
          <a:bodyPr/>
          <a:lstStyle/>
          <a:p>
            <a:r>
              <a:rPr lang="en-US"/>
              <a:t>Summary (Final Thoughts)</a:t>
            </a:r>
          </a:p>
        </p:txBody>
      </p:sp>
      <p:sp>
        <p:nvSpPr>
          <p:cNvPr id="3" name="Text Placeholder 2">
            <a:extLst>
              <a:ext uri="{FF2B5EF4-FFF2-40B4-BE49-F238E27FC236}">
                <a16:creationId xmlns:a16="http://schemas.microsoft.com/office/drawing/2014/main" id="{BCA7CFC5-AADD-EBFA-8E56-AE144476FEC0}"/>
              </a:ext>
            </a:extLst>
          </p:cNvPr>
          <p:cNvSpPr>
            <a:spLocks noGrp="1"/>
          </p:cNvSpPr>
          <p:nvPr>
            <p:ph type="body" idx="1"/>
          </p:nvPr>
        </p:nvSpPr>
        <p:spPr>
          <a:xfrm>
            <a:off x="1522413" y="1905000"/>
            <a:ext cx="8977250" cy="2579183"/>
          </a:xfrm>
        </p:spPr>
        <p:txBody>
          <a:bodyPr vert="horz" lIns="91440" tIns="45720" rIns="91440" bIns="45720" rtlCol="0" anchor="ctr">
            <a:noAutofit/>
          </a:bodyPr>
          <a:lstStyle/>
          <a:p>
            <a:pPr marL="342900" indent="-342900">
              <a:buChar char="•"/>
            </a:pPr>
            <a:r>
              <a:rPr lang="en-US" sz="1800">
                <a:solidFill>
                  <a:srgbClr val="92D050"/>
                </a:solidFill>
              </a:rPr>
              <a:t>Object Oriented Code allows for us as humans to easily understand code (readability, modeling, etc.).</a:t>
            </a:r>
          </a:p>
          <a:p>
            <a:pPr marL="342900" indent="-342900">
              <a:spcBef>
                <a:spcPts val="400"/>
              </a:spcBef>
              <a:buChar char="•"/>
            </a:pPr>
            <a:r>
              <a:rPr lang="en-US" sz="1800">
                <a:solidFill>
                  <a:srgbClr val="92D050"/>
                </a:solidFill>
              </a:rPr>
              <a:t>Things like Dependency Inversion and loosely coupling code with abstractions makes things like Unit Testing or extensibility really, really easy. Like, really easy.</a:t>
            </a:r>
          </a:p>
          <a:p>
            <a:pPr marL="342900" indent="-342900">
              <a:buChar char="•"/>
            </a:pPr>
            <a:r>
              <a:rPr lang="en-US" sz="1800">
                <a:solidFill>
                  <a:srgbClr val="92D050"/>
                </a:solidFill>
              </a:rPr>
              <a:t>Patterns can be easily referred to and implemented for code health and complexity.</a:t>
            </a:r>
          </a:p>
          <a:p>
            <a:pPr marL="342900" indent="-342900">
              <a:spcBef>
                <a:spcPts val="1000"/>
              </a:spcBef>
              <a:buChar char="•"/>
            </a:pPr>
            <a:r>
              <a:rPr lang="en-US" sz="1800">
                <a:solidFill>
                  <a:srgbClr val="92D050"/>
                </a:solidFill>
              </a:rPr>
              <a:t>Objects are representational of state and behavior of a thing by nature, making them excellent models for stateful code.</a:t>
            </a:r>
          </a:p>
          <a:p>
            <a:pPr marL="342900" indent="-342900">
              <a:buChar char="•"/>
            </a:pPr>
            <a:r>
              <a:rPr lang="en-US" sz="1800">
                <a:solidFill>
                  <a:srgbClr val="92D050"/>
                </a:solidFill>
              </a:rPr>
              <a:t>Where code shouldn't be concerned with or burdened by the state of an application, or functional immutability is important, objects can work with and be composed with functional code.</a:t>
            </a:r>
          </a:p>
        </p:txBody>
      </p:sp>
      <p:sp>
        <p:nvSpPr>
          <p:cNvPr id="7" name="TextBox 6">
            <a:extLst>
              <a:ext uri="{FF2B5EF4-FFF2-40B4-BE49-F238E27FC236}">
                <a16:creationId xmlns:a16="http://schemas.microsoft.com/office/drawing/2014/main" id="{5E520F1D-1030-2553-04E5-35870A61F7B0}"/>
              </a:ext>
            </a:extLst>
          </p:cNvPr>
          <p:cNvSpPr txBox="1"/>
          <p:nvPr/>
        </p:nvSpPr>
        <p:spPr>
          <a:xfrm>
            <a:off x="1442480" y="4613450"/>
            <a:ext cx="8406179" cy="15881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buFont typeface="Arial"/>
              <a:buChar char="•"/>
            </a:pPr>
            <a:r>
              <a:rPr lang="en-US">
                <a:solidFill>
                  <a:srgbClr val="FF0000"/>
                </a:solidFill>
              </a:rPr>
              <a:t>Object Oriented code can be needlessly complex for smaller or well-scoped applications.</a:t>
            </a:r>
          </a:p>
          <a:p>
            <a:pPr marL="800100" lvl="1" indent="-342900">
              <a:lnSpc>
                <a:spcPct val="90000"/>
              </a:lnSpc>
              <a:buFont typeface="Courier New"/>
              <a:buChar char="o"/>
            </a:pPr>
            <a:r>
              <a:rPr lang="en-US">
                <a:solidFill>
                  <a:srgbClr val="FF0000"/>
                </a:solidFill>
              </a:rPr>
              <a:t>Beyond complexity comes the dangers of unmanageable code when objects don't follow best practices or patterns.</a:t>
            </a:r>
          </a:p>
          <a:p>
            <a:pPr marL="342900" indent="-342900">
              <a:lnSpc>
                <a:spcPct val="90000"/>
              </a:lnSpc>
              <a:buFont typeface="Arial"/>
              <a:buChar char="•"/>
            </a:pPr>
            <a:r>
              <a:rPr lang="en-US">
                <a:solidFill>
                  <a:srgbClr val="FF0000"/>
                </a:solidFill>
              </a:rPr>
              <a:t>Object Oriented code can occupy more space in memory than their stateless, functional, counterpart applications.</a:t>
            </a:r>
          </a:p>
        </p:txBody>
      </p:sp>
      <p:pic>
        <p:nvPicPr>
          <p:cNvPr id="9" name="Picture 8" descr="A white letter on a black background&#10;&#10;Description automatically generated">
            <a:extLst>
              <a:ext uri="{FF2B5EF4-FFF2-40B4-BE49-F238E27FC236}">
                <a16:creationId xmlns:a16="http://schemas.microsoft.com/office/drawing/2014/main" id="{F4E0B92D-A212-F940-D29D-FEAB4347B083}"/>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2981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2D67-BEAF-B3A0-29A2-1D2BA8090D6A}"/>
              </a:ext>
            </a:extLst>
          </p:cNvPr>
          <p:cNvSpPr>
            <a:spLocks noGrp="1"/>
          </p:cNvSpPr>
          <p:nvPr>
            <p:ph type="title"/>
          </p:nvPr>
        </p:nvSpPr>
        <p:spPr/>
        <p:txBody>
          <a:bodyPr/>
          <a:lstStyle/>
          <a:p>
            <a:r>
              <a:rPr lang="en-US" dirty="0"/>
              <a:t>Code Example</a:t>
            </a:r>
          </a:p>
        </p:txBody>
      </p:sp>
      <p:sp>
        <p:nvSpPr>
          <p:cNvPr id="7" name="TextBox 6">
            <a:extLst>
              <a:ext uri="{FF2B5EF4-FFF2-40B4-BE49-F238E27FC236}">
                <a16:creationId xmlns:a16="http://schemas.microsoft.com/office/drawing/2014/main" id="{543690C7-4DB8-1FA8-176B-09FE6060EAA9}"/>
              </a:ext>
            </a:extLst>
          </p:cNvPr>
          <p:cNvSpPr txBox="1"/>
          <p:nvPr/>
        </p:nvSpPr>
        <p:spPr>
          <a:xfrm rot="-420000">
            <a:off x="2833300" y="2463856"/>
            <a:ext cx="6684681" cy="7571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2400" dirty="0"/>
              <a:t>Check out the working code for this presentation: </a:t>
            </a:r>
            <a:endParaRPr lang="en-US" dirty="0">
              <a:solidFill>
                <a:srgbClr val="FFFFFF"/>
              </a:solidFill>
            </a:endParaRPr>
          </a:p>
          <a:p>
            <a:pPr algn="ctr">
              <a:lnSpc>
                <a:spcPct val="90000"/>
              </a:lnSpc>
            </a:pPr>
            <a:r>
              <a:rPr lang="en-US" sz="2400" dirty="0">
                <a:solidFill>
                  <a:srgbClr val="00B050"/>
                </a:solidFill>
              </a:rPr>
              <a:t>github.com/</a:t>
            </a:r>
            <a:r>
              <a:rPr lang="en-US" sz="2400" dirty="0" err="1">
                <a:solidFill>
                  <a:srgbClr val="00B050"/>
                </a:solidFill>
              </a:rPr>
              <a:t>beesona</a:t>
            </a:r>
            <a:r>
              <a:rPr lang="en-US" sz="2400" dirty="0">
                <a:solidFill>
                  <a:srgbClr val="00B050"/>
                </a:solidFill>
              </a:rPr>
              <a:t>/pizza-parlor</a:t>
            </a:r>
            <a:endParaRPr lang="en-US" dirty="0"/>
          </a:p>
        </p:txBody>
      </p:sp>
      <p:pic>
        <p:nvPicPr>
          <p:cNvPr id="8" name="Picture 7" descr="GitHub Logos and Usage · GitHub">
            <a:extLst>
              <a:ext uri="{FF2B5EF4-FFF2-40B4-BE49-F238E27FC236}">
                <a16:creationId xmlns:a16="http://schemas.microsoft.com/office/drawing/2014/main" id="{9B6D3D6F-A167-51DB-BBBC-74FA11D780AA}"/>
              </a:ext>
            </a:extLst>
          </p:cNvPr>
          <p:cNvPicPr>
            <a:picLocks noChangeAspect="1"/>
          </p:cNvPicPr>
          <p:nvPr/>
        </p:nvPicPr>
        <p:blipFill>
          <a:blip r:embed="rId2"/>
          <a:stretch>
            <a:fillRect/>
          </a:stretch>
        </p:blipFill>
        <p:spPr>
          <a:xfrm>
            <a:off x="8104922" y="4526116"/>
            <a:ext cx="1665320" cy="166497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17F1333-3074-91A2-82A1-23873FB838F3}"/>
              </a:ext>
            </a:extLst>
          </p:cNvPr>
          <p:cNvPicPr>
            <a:picLocks noChangeAspect="1"/>
          </p:cNvPicPr>
          <p:nvPr/>
        </p:nvPicPr>
        <p:blipFill>
          <a:blip r:embed="rId3"/>
          <a:stretch>
            <a:fillRect/>
          </a:stretch>
        </p:blipFill>
        <p:spPr>
          <a:xfrm rot="420000">
            <a:off x="3841133" y="3759272"/>
            <a:ext cx="4246804" cy="5447534"/>
          </a:xfrm>
          <a:prstGeom prst="rect">
            <a:avLst/>
          </a:prstGeom>
        </p:spPr>
      </p:pic>
      <p:pic>
        <p:nvPicPr>
          <p:cNvPr id="11" name="Picture 10" descr="A white letter on a black background&#10;&#10;Description automatically generated">
            <a:extLst>
              <a:ext uri="{FF2B5EF4-FFF2-40B4-BE49-F238E27FC236}">
                <a16:creationId xmlns:a16="http://schemas.microsoft.com/office/drawing/2014/main" id="{2E5ACE77-404C-5CDB-93E6-E45A5E2D7FF7}"/>
              </a:ext>
            </a:extLst>
          </p:cNvPr>
          <p:cNvPicPr>
            <a:picLocks noChangeAspect="1"/>
          </p:cNvPicPr>
          <p:nvPr/>
        </p:nvPicPr>
        <p:blipFill>
          <a:blip r:embed="rId4"/>
          <a:stretch>
            <a:fillRect/>
          </a:stretch>
        </p:blipFill>
        <p:spPr>
          <a:xfrm>
            <a:off x="10988407" y="201123"/>
            <a:ext cx="1038225" cy="581025"/>
          </a:xfrm>
          <a:prstGeom prst="rect">
            <a:avLst/>
          </a:prstGeom>
        </p:spPr>
      </p:pic>
      <p:sp>
        <p:nvSpPr>
          <p:cNvPr id="12" name="Oval 11">
            <a:extLst>
              <a:ext uri="{FF2B5EF4-FFF2-40B4-BE49-F238E27FC236}">
                <a16:creationId xmlns:a16="http://schemas.microsoft.com/office/drawing/2014/main" id="{6388782C-2979-8985-DB91-D033F8A7A6C4}"/>
              </a:ext>
            </a:extLst>
          </p:cNvPr>
          <p:cNvSpPr/>
          <p:nvPr/>
        </p:nvSpPr>
        <p:spPr>
          <a:xfrm>
            <a:off x="5637212" y="2971799"/>
            <a:ext cx="914400" cy="9144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59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B58C71-0B0F-F7B9-E4F9-A1C4D6C49596}"/>
              </a:ext>
            </a:extLst>
          </p:cNvPr>
          <p:cNvSpPr txBox="1"/>
          <p:nvPr/>
        </p:nvSpPr>
        <p:spPr>
          <a:xfrm>
            <a:off x="5607046" y="2718648"/>
            <a:ext cx="971723" cy="14219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pPr>
            <a:r>
              <a:rPr lang="en-US" sz="9600"/>
              <a:t>?</a:t>
            </a:r>
            <a:endParaRPr lang="en-US"/>
          </a:p>
        </p:txBody>
      </p:sp>
      <p:pic>
        <p:nvPicPr>
          <p:cNvPr id="3" name="Picture 2" descr="A white letter on a black background&#10;&#10;Description automatically generated">
            <a:extLst>
              <a:ext uri="{FF2B5EF4-FFF2-40B4-BE49-F238E27FC236}">
                <a16:creationId xmlns:a16="http://schemas.microsoft.com/office/drawing/2014/main" id="{E8A53942-3281-DEF7-96CC-A620B0E459A4}"/>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27114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rmAutofit/>
          </a:bodyPr>
          <a:lstStyle/>
          <a:p>
            <a:r>
              <a:rPr lang="en-US"/>
              <a:t>"Hello, World."</a:t>
            </a:r>
          </a:p>
        </p:txBody>
      </p:sp>
      <p:pic>
        <p:nvPicPr>
          <p:cNvPr id="3" name="Picture 2" descr="A person in a red jumpsuit sitting at a control panel&#10;&#10;Description automatically generated">
            <a:extLst>
              <a:ext uri="{FF2B5EF4-FFF2-40B4-BE49-F238E27FC236}">
                <a16:creationId xmlns:a16="http://schemas.microsoft.com/office/drawing/2014/main" id="{C8E4FE2C-C657-DF1D-5DD3-2A491F8485F6}"/>
              </a:ext>
            </a:extLst>
          </p:cNvPr>
          <p:cNvPicPr>
            <a:picLocks noChangeAspect="1"/>
          </p:cNvPicPr>
          <p:nvPr/>
        </p:nvPicPr>
        <p:blipFill rotWithShape="1">
          <a:blip r:embed="rId2"/>
          <a:srcRect t="3206"/>
          <a:stretch/>
        </p:blipFill>
        <p:spPr>
          <a:xfrm>
            <a:off x="1907257" y="2043800"/>
            <a:ext cx="3656221" cy="3529035"/>
          </a:xfrm>
          <a:prstGeom prst="rect">
            <a:avLst/>
          </a:prstGeom>
          <a:noFill/>
        </p:spPr>
      </p:pic>
      <p:sp>
        <p:nvSpPr>
          <p:cNvPr id="4" name="Content Placeholder 3">
            <a:extLst>
              <a:ext uri="{FF2B5EF4-FFF2-40B4-BE49-F238E27FC236}">
                <a16:creationId xmlns:a16="http://schemas.microsoft.com/office/drawing/2014/main" id="{1F73C356-79AC-9B74-EC61-6DD27F872C23}"/>
              </a:ext>
            </a:extLst>
          </p:cNvPr>
          <p:cNvSpPr>
            <a:spLocks noGrp="1"/>
          </p:cNvSpPr>
          <p:nvPr>
            <p:ph sz="half" idx="2"/>
          </p:nvPr>
        </p:nvSpPr>
        <p:spPr>
          <a:xfrm>
            <a:off x="6246815" y="1905000"/>
            <a:ext cx="4419598" cy="4267200"/>
          </a:xfrm>
        </p:spPr>
        <p:txBody>
          <a:bodyPr vert="horz" lIns="91440" tIns="45720" rIns="91440" bIns="45720" rtlCol="0">
            <a:normAutofit/>
          </a:bodyPr>
          <a:lstStyle/>
          <a:p>
            <a:r>
              <a:rPr lang="en-US"/>
              <a:t>Lambda Calculus</a:t>
            </a:r>
          </a:p>
          <a:p>
            <a:r>
              <a:rPr lang="en-US"/>
              <a:t>Turing Computation</a:t>
            </a:r>
          </a:p>
          <a:p>
            <a:r>
              <a:rPr lang="en-US"/>
              <a:t>Alan Kay (1966)</a:t>
            </a:r>
          </a:p>
          <a:p>
            <a:r>
              <a:rPr lang="en-US"/>
              <a:t>Data Structure Representation</a:t>
            </a:r>
          </a:p>
          <a:p>
            <a:r>
              <a:rPr lang="en-US"/>
              <a:t>"Message Sending, Encapsulation, and Dynamic Binding."</a:t>
            </a:r>
          </a:p>
          <a:p>
            <a:r>
              <a:rPr lang="en-US"/>
              <a:t>Simula, </a:t>
            </a:r>
            <a:r>
              <a:rPr lang="en-US" err="1"/>
              <a:t>SmallTalk</a:t>
            </a:r>
          </a:p>
        </p:txBody>
      </p:sp>
      <p:sp>
        <p:nvSpPr>
          <p:cNvPr id="5" name="TextBox 4">
            <a:extLst>
              <a:ext uri="{FF2B5EF4-FFF2-40B4-BE49-F238E27FC236}">
                <a16:creationId xmlns:a16="http://schemas.microsoft.com/office/drawing/2014/main" id="{1887D722-F580-7032-AAE5-D3AA7139C8B1}"/>
              </a:ext>
            </a:extLst>
          </p:cNvPr>
          <p:cNvSpPr txBox="1"/>
          <p:nvPr/>
        </p:nvSpPr>
        <p:spPr>
          <a:xfrm>
            <a:off x="1910160" y="5571388"/>
            <a:ext cx="366146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i="1"/>
              <a:t>Above: Alan Kay writing </a:t>
            </a:r>
            <a:r>
              <a:rPr lang="en-US" sz="1000" i="1" err="1"/>
              <a:t>SmallTalk</a:t>
            </a:r>
            <a:r>
              <a:rPr lang="en-US" sz="1000" i="1"/>
              <a:t>, probably. (1969)</a:t>
            </a:r>
          </a:p>
        </p:txBody>
      </p:sp>
      <p:pic>
        <p:nvPicPr>
          <p:cNvPr id="7" name="Picture 6" descr="A white letter on a black background&#10;&#10;Description automatically generated">
            <a:extLst>
              <a:ext uri="{FF2B5EF4-FFF2-40B4-BE49-F238E27FC236}">
                <a16:creationId xmlns:a16="http://schemas.microsoft.com/office/drawing/2014/main" id="{8241DF67-3E6F-B557-5432-26DFE276234F}"/>
              </a:ext>
            </a:extLst>
          </p:cNvPr>
          <p:cNvPicPr>
            <a:picLocks noChangeAspect="1"/>
          </p:cNvPicPr>
          <p:nvPr/>
        </p:nvPicPr>
        <p:blipFill>
          <a:blip r:embed="rId3"/>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59718-A279-DD40-2094-886DDA73E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7E45A-B8A2-901C-A0F7-23297182358E}"/>
              </a:ext>
            </a:extLst>
          </p:cNvPr>
          <p:cNvSpPr>
            <a:spLocks noGrp="1"/>
          </p:cNvSpPr>
          <p:nvPr>
            <p:ph type="title"/>
          </p:nvPr>
        </p:nvSpPr>
        <p:spPr>
          <a:xfrm>
            <a:off x="1522414" y="274638"/>
            <a:ext cx="9143998" cy="1020762"/>
          </a:xfrm>
        </p:spPr>
        <p:txBody>
          <a:bodyPr anchor="b">
            <a:normAutofit/>
          </a:bodyPr>
          <a:lstStyle/>
          <a:p>
            <a:r>
              <a:rPr lang="en-US" dirty="0"/>
              <a:t>"The Big Idea"</a:t>
            </a:r>
          </a:p>
        </p:txBody>
      </p:sp>
      <p:sp>
        <p:nvSpPr>
          <p:cNvPr id="4" name="Content Placeholder 3">
            <a:extLst>
              <a:ext uri="{FF2B5EF4-FFF2-40B4-BE49-F238E27FC236}">
                <a16:creationId xmlns:a16="http://schemas.microsoft.com/office/drawing/2014/main" id="{21D8EC94-3599-A9F3-8BF6-8D6246DEA26F}"/>
              </a:ext>
            </a:extLst>
          </p:cNvPr>
          <p:cNvSpPr>
            <a:spLocks noGrp="1"/>
          </p:cNvSpPr>
          <p:nvPr>
            <p:ph sz="half" idx="2"/>
          </p:nvPr>
        </p:nvSpPr>
        <p:spPr>
          <a:xfrm>
            <a:off x="1747433" y="2600246"/>
            <a:ext cx="8743654" cy="2486879"/>
          </a:xfrm>
        </p:spPr>
        <p:txBody>
          <a:bodyPr vert="horz" lIns="91440" tIns="45720" rIns="91440" bIns="45720" rtlCol="0" anchor="t">
            <a:normAutofit/>
          </a:bodyPr>
          <a:lstStyle/>
          <a:p>
            <a:r>
              <a:rPr lang="en-US" sz="1500" b="1" dirty="0">
                <a:solidFill>
                  <a:schemeClr val="tx1">
                    <a:lumMod val="95000"/>
                  </a:schemeClr>
                </a:solidFill>
                <a:ea typeface="+mn-lt"/>
                <a:cs typeface="+mn-lt"/>
              </a:rPr>
              <a:t>Avoiding shared mutable state</a:t>
            </a:r>
            <a:r>
              <a:rPr lang="en-US" sz="1500" dirty="0">
                <a:solidFill>
                  <a:schemeClr val="tx1">
                    <a:lumMod val="95000"/>
                  </a:schemeClr>
                </a:solidFill>
                <a:ea typeface="+mn-lt"/>
                <a:cs typeface="+mn-lt"/>
              </a:rPr>
              <a:t> by encapsulating state and isolating other objects from local state changes. The only way to affect another object’s state is to ask (not command) that object to change it by sending a message. State changes are controlled at a local, cellular level rather than exposed to shared access.</a:t>
            </a:r>
            <a:endParaRPr lang="en-US" dirty="0">
              <a:solidFill>
                <a:schemeClr val="tx1">
                  <a:lumMod val="95000"/>
                </a:schemeClr>
              </a:solidFill>
            </a:endParaRPr>
          </a:p>
          <a:p>
            <a:r>
              <a:rPr lang="en-US" sz="1500" b="1" dirty="0">
                <a:solidFill>
                  <a:schemeClr val="tx1">
                    <a:lumMod val="95000"/>
                  </a:schemeClr>
                </a:solidFill>
                <a:ea typeface="+mn-lt"/>
                <a:cs typeface="+mn-lt"/>
              </a:rPr>
              <a:t>Decoupling</a:t>
            </a:r>
            <a:r>
              <a:rPr lang="en-US" sz="1500" dirty="0">
                <a:solidFill>
                  <a:schemeClr val="tx1">
                    <a:lumMod val="95000"/>
                  </a:schemeClr>
                </a:solidFill>
                <a:ea typeface="+mn-lt"/>
                <a:cs typeface="+mn-lt"/>
              </a:rPr>
              <a:t> objects from each other — the message sender is only loosely coupled to the message receiver, through the messaging API.</a:t>
            </a:r>
            <a:endParaRPr lang="en-US" dirty="0">
              <a:solidFill>
                <a:schemeClr val="tx1">
                  <a:lumMod val="95000"/>
                </a:schemeClr>
              </a:solidFill>
            </a:endParaRPr>
          </a:p>
          <a:p>
            <a:r>
              <a:rPr lang="en-US" sz="1500" b="1" dirty="0">
                <a:solidFill>
                  <a:schemeClr val="tx1">
                    <a:lumMod val="95000"/>
                  </a:schemeClr>
                </a:solidFill>
                <a:ea typeface="+mn-lt"/>
                <a:cs typeface="+mn-lt"/>
              </a:rPr>
              <a:t>Adaptability and resilience to changes</a:t>
            </a:r>
            <a:r>
              <a:rPr lang="en-US" sz="1500" dirty="0">
                <a:solidFill>
                  <a:schemeClr val="tx1">
                    <a:lumMod val="95000"/>
                  </a:schemeClr>
                </a:solidFill>
                <a:ea typeface="+mn-lt"/>
                <a:cs typeface="+mn-lt"/>
              </a:rPr>
              <a:t> at runtime via late binding. Runtime adaptability provides many great benefits that Alan Kay considered essential to OOP.</a:t>
            </a:r>
            <a:endParaRPr lang="en-US" dirty="0">
              <a:solidFill>
                <a:schemeClr val="tx1">
                  <a:lumMod val="95000"/>
                </a:schemeClr>
              </a:solidFill>
            </a:endParaRPr>
          </a:p>
        </p:txBody>
      </p:sp>
      <p:pic>
        <p:nvPicPr>
          <p:cNvPr id="7" name="Picture 6" descr="A white letter on a black background&#10;&#10;Description automatically generated">
            <a:extLst>
              <a:ext uri="{FF2B5EF4-FFF2-40B4-BE49-F238E27FC236}">
                <a16:creationId xmlns:a16="http://schemas.microsoft.com/office/drawing/2014/main" id="{26539BEF-D827-3A89-68EC-5059132582B0}"/>
              </a:ext>
            </a:extLst>
          </p:cNvPr>
          <p:cNvPicPr>
            <a:picLocks noChangeAspect="1"/>
          </p:cNvPicPr>
          <p:nvPr/>
        </p:nvPicPr>
        <p:blipFill>
          <a:blip r:embed="rId2"/>
          <a:stretch>
            <a:fillRect/>
          </a:stretch>
        </p:blipFill>
        <p:spPr>
          <a:xfrm>
            <a:off x="10988407" y="201123"/>
            <a:ext cx="1038225" cy="581025"/>
          </a:xfrm>
          <a:prstGeom prst="rect">
            <a:avLst/>
          </a:prstGeom>
        </p:spPr>
      </p:pic>
      <p:sp>
        <p:nvSpPr>
          <p:cNvPr id="6" name="TextBox 5">
            <a:extLst>
              <a:ext uri="{FF2B5EF4-FFF2-40B4-BE49-F238E27FC236}">
                <a16:creationId xmlns:a16="http://schemas.microsoft.com/office/drawing/2014/main" id="{41346F6F-ED0D-E1D5-AC84-95C15A7DBCA8}"/>
              </a:ext>
            </a:extLst>
          </p:cNvPr>
          <p:cNvSpPr txBox="1"/>
          <p:nvPr/>
        </p:nvSpPr>
        <p:spPr>
          <a:xfrm>
            <a:off x="739164" y="2718351"/>
            <a:ext cx="1164068" cy="3139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90000"/>
              </a:lnSpc>
            </a:pPr>
            <a:r>
              <a:rPr lang="en-US" sz="1600" dirty="0"/>
              <a:t>Messaging</a:t>
            </a:r>
          </a:p>
        </p:txBody>
      </p:sp>
      <p:sp>
        <p:nvSpPr>
          <p:cNvPr id="8" name="TextBox 7">
            <a:extLst>
              <a:ext uri="{FF2B5EF4-FFF2-40B4-BE49-F238E27FC236}">
                <a16:creationId xmlns:a16="http://schemas.microsoft.com/office/drawing/2014/main" id="{C0A9D04C-0808-CF27-8444-FC2B40FA7CE0}"/>
              </a:ext>
            </a:extLst>
          </p:cNvPr>
          <p:cNvSpPr txBox="1"/>
          <p:nvPr/>
        </p:nvSpPr>
        <p:spPr>
          <a:xfrm>
            <a:off x="514224" y="3770746"/>
            <a:ext cx="1389670" cy="3139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90000"/>
              </a:lnSpc>
            </a:pPr>
            <a:r>
              <a:rPr lang="en-US" sz="1600" dirty="0"/>
              <a:t>Encapsulation</a:t>
            </a:r>
          </a:p>
        </p:txBody>
      </p:sp>
      <p:sp>
        <p:nvSpPr>
          <p:cNvPr id="9" name="TextBox 8">
            <a:extLst>
              <a:ext uri="{FF2B5EF4-FFF2-40B4-BE49-F238E27FC236}">
                <a16:creationId xmlns:a16="http://schemas.microsoft.com/office/drawing/2014/main" id="{20E961B9-7D2D-3146-3959-30537C03BDA2}"/>
              </a:ext>
            </a:extLst>
          </p:cNvPr>
          <p:cNvSpPr txBox="1"/>
          <p:nvPr/>
        </p:nvSpPr>
        <p:spPr>
          <a:xfrm>
            <a:off x="533176" y="4403469"/>
            <a:ext cx="1370870" cy="313932"/>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90000"/>
              </a:lnSpc>
            </a:pPr>
            <a:r>
              <a:rPr lang="en-US" sz="1600" dirty="0"/>
              <a:t>Data-Binding</a:t>
            </a:r>
          </a:p>
        </p:txBody>
      </p:sp>
    </p:spTree>
    <p:extLst>
      <p:ext uri="{BB962C8B-B14F-4D97-AF65-F5344CB8AC3E}">
        <p14:creationId xmlns:p14="http://schemas.microsoft.com/office/powerpoint/2010/main" val="2855067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rmAutofit/>
          </a:bodyPr>
          <a:lstStyle/>
          <a:p>
            <a:r>
              <a:rPr lang="en-US"/>
              <a:t>Core Concepts</a:t>
            </a:r>
          </a:p>
        </p:txBody>
      </p:sp>
      <p:sp>
        <p:nvSpPr>
          <p:cNvPr id="5" name="Content Placeholder 4"/>
          <p:cNvSpPr>
            <a:spLocks noGrp="1"/>
          </p:cNvSpPr>
          <p:nvPr>
            <p:ph sz="half" idx="1"/>
          </p:nvPr>
        </p:nvSpPr>
        <p:spPr>
          <a:xfrm>
            <a:off x="1522413" y="1905000"/>
            <a:ext cx="4419599" cy="4267200"/>
          </a:xfrm>
        </p:spPr>
        <p:txBody>
          <a:bodyPr vert="horz" lIns="91440" tIns="45720" rIns="91440" bIns="45720" rtlCol="0" anchor="t">
            <a:normAutofit/>
          </a:bodyPr>
          <a:lstStyle/>
          <a:p>
            <a:r>
              <a:rPr lang="en-US"/>
              <a:t>Classes</a:t>
            </a:r>
          </a:p>
          <a:p>
            <a:pPr marL="575945" lvl="1"/>
            <a:r>
              <a:rPr lang="en-US" sz="2400"/>
              <a:t>Class Members</a:t>
            </a:r>
          </a:p>
          <a:p>
            <a:pPr>
              <a:buFont typeface="Arial" pitchFamily="49" charset="0"/>
              <a:buChar char="▪"/>
            </a:pPr>
            <a:r>
              <a:rPr lang="en-US"/>
              <a:t>Inheritance</a:t>
            </a:r>
          </a:p>
          <a:p>
            <a:pPr>
              <a:buFont typeface="Arial" pitchFamily="49" charset="0"/>
              <a:buChar char="▪"/>
            </a:pPr>
            <a:r>
              <a:rPr lang="en-US"/>
              <a:t>Interfaces</a:t>
            </a:r>
          </a:p>
          <a:p>
            <a:pPr>
              <a:buFont typeface="Arial" pitchFamily="49" charset="0"/>
              <a:buChar char="▪"/>
            </a:pPr>
            <a:r>
              <a:rPr lang="en-US"/>
              <a:t>Implementations</a:t>
            </a:r>
          </a:p>
        </p:txBody>
      </p:sp>
      <p:pic>
        <p:nvPicPr>
          <p:cNvPr id="3" name="Content Placeholder 2" descr="A pizza with tomatoes and basil on a table&#10;&#10;Description automatically generated">
            <a:extLst>
              <a:ext uri="{FF2B5EF4-FFF2-40B4-BE49-F238E27FC236}">
                <a16:creationId xmlns:a16="http://schemas.microsoft.com/office/drawing/2014/main" id="{D8D9962F-52DE-7D86-7F93-0A687B092FA4}"/>
              </a:ext>
            </a:extLst>
          </p:cNvPr>
          <p:cNvPicPr>
            <a:picLocks noGrp="1" noChangeAspect="1"/>
          </p:cNvPicPr>
          <p:nvPr>
            <p:ph sz="half" idx="2"/>
          </p:nvPr>
        </p:nvPicPr>
        <p:blipFill rotWithShape="1">
          <a:blip r:embed="rId2"/>
          <a:srcRect r="1603" b="-4"/>
          <a:stretch/>
        </p:blipFill>
        <p:spPr>
          <a:xfrm>
            <a:off x="6278358" y="1747272"/>
            <a:ext cx="2205171" cy="2128415"/>
          </a:xfrm>
          <a:noFill/>
        </p:spPr>
      </p:pic>
      <p:pic>
        <p:nvPicPr>
          <p:cNvPr id="4" name="Picture 3" descr="A large pizza being cooked in a factory&#10;&#10;Description automatically generated">
            <a:extLst>
              <a:ext uri="{FF2B5EF4-FFF2-40B4-BE49-F238E27FC236}">
                <a16:creationId xmlns:a16="http://schemas.microsoft.com/office/drawing/2014/main" id="{E21CC932-87A8-734F-97B1-9CEB52C01B42}"/>
              </a:ext>
            </a:extLst>
          </p:cNvPr>
          <p:cNvPicPr>
            <a:picLocks noChangeAspect="1"/>
          </p:cNvPicPr>
          <p:nvPr/>
        </p:nvPicPr>
        <p:blipFill>
          <a:blip r:embed="rId3"/>
          <a:stretch>
            <a:fillRect/>
          </a:stretch>
        </p:blipFill>
        <p:spPr>
          <a:xfrm>
            <a:off x="8598159" y="3996438"/>
            <a:ext cx="2190570" cy="2158478"/>
          </a:xfrm>
          <a:prstGeom prst="rect">
            <a:avLst/>
          </a:prstGeom>
        </p:spPr>
      </p:pic>
      <p:pic>
        <p:nvPicPr>
          <p:cNvPr id="7" name="Picture 6" descr="A pizza with meatballs on top of it&#10;&#10;Description automatically generated">
            <a:extLst>
              <a:ext uri="{FF2B5EF4-FFF2-40B4-BE49-F238E27FC236}">
                <a16:creationId xmlns:a16="http://schemas.microsoft.com/office/drawing/2014/main" id="{1ACC4C91-E56B-3E43-19C5-CCE0F4F42227}"/>
              </a:ext>
            </a:extLst>
          </p:cNvPr>
          <p:cNvPicPr>
            <a:picLocks noChangeAspect="1"/>
          </p:cNvPicPr>
          <p:nvPr/>
        </p:nvPicPr>
        <p:blipFill>
          <a:blip r:embed="rId4"/>
          <a:stretch>
            <a:fillRect/>
          </a:stretch>
        </p:blipFill>
        <p:spPr>
          <a:xfrm>
            <a:off x="8596734" y="1729555"/>
            <a:ext cx="2142946" cy="2143380"/>
          </a:xfrm>
          <a:prstGeom prst="rect">
            <a:avLst/>
          </a:prstGeom>
        </p:spPr>
      </p:pic>
      <p:pic>
        <p:nvPicPr>
          <p:cNvPr id="8" name="Picture 7" descr="A pizza being cooked on a machine&#10;&#10;Description automatically generated">
            <a:extLst>
              <a:ext uri="{FF2B5EF4-FFF2-40B4-BE49-F238E27FC236}">
                <a16:creationId xmlns:a16="http://schemas.microsoft.com/office/drawing/2014/main" id="{2F3232F7-E012-751A-2516-51D3F1F0C6DE}"/>
              </a:ext>
            </a:extLst>
          </p:cNvPr>
          <p:cNvPicPr>
            <a:picLocks noChangeAspect="1"/>
          </p:cNvPicPr>
          <p:nvPr/>
        </p:nvPicPr>
        <p:blipFill>
          <a:blip r:embed="rId5"/>
          <a:stretch>
            <a:fillRect/>
          </a:stretch>
        </p:blipFill>
        <p:spPr>
          <a:xfrm>
            <a:off x="6295649" y="3999533"/>
            <a:ext cx="2190079" cy="2183836"/>
          </a:xfrm>
          <a:prstGeom prst="rect">
            <a:avLst/>
          </a:prstGeom>
        </p:spPr>
      </p:pic>
      <p:pic>
        <p:nvPicPr>
          <p:cNvPr id="9" name="Picture 8">
            <a:extLst>
              <a:ext uri="{FF2B5EF4-FFF2-40B4-BE49-F238E27FC236}">
                <a16:creationId xmlns:a16="http://schemas.microsoft.com/office/drawing/2014/main" id="{E25539BE-9E66-F468-74A5-87AC0EF9227C}"/>
              </a:ext>
            </a:extLst>
          </p:cNvPr>
          <p:cNvPicPr>
            <a:picLocks noChangeAspect="1"/>
          </p:cNvPicPr>
          <p:nvPr/>
        </p:nvPicPr>
        <p:blipFill>
          <a:blip r:embed="rId6"/>
          <a:stretch>
            <a:fillRect/>
          </a:stretch>
        </p:blipFill>
        <p:spPr>
          <a:xfrm rot="21300000">
            <a:off x="6755014" y="5876060"/>
            <a:ext cx="5049763" cy="705955"/>
          </a:xfrm>
          <a:prstGeom prst="rect">
            <a:avLst/>
          </a:prstGeom>
        </p:spPr>
      </p:pic>
      <p:pic>
        <p:nvPicPr>
          <p:cNvPr id="10" name="Picture 9" descr="A white letter on a black background&#10;&#10;Description automatically generated">
            <a:extLst>
              <a:ext uri="{FF2B5EF4-FFF2-40B4-BE49-F238E27FC236}">
                <a16:creationId xmlns:a16="http://schemas.microsoft.com/office/drawing/2014/main" id="{AAF4FAC8-3DC3-0526-D99D-3559C2BE0933}"/>
              </a:ext>
            </a:extLst>
          </p:cNvPr>
          <p:cNvPicPr>
            <a:picLocks noChangeAspect="1"/>
          </p:cNvPicPr>
          <p:nvPr/>
        </p:nvPicPr>
        <p:blipFill>
          <a:blip r:embed="rId7"/>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4E3B3-48BB-1690-7438-8D0AE405F2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DACD4-9AD6-A52E-5508-60CEFB158D17}"/>
              </a:ext>
            </a:extLst>
          </p:cNvPr>
          <p:cNvSpPr>
            <a:spLocks noGrp="1"/>
          </p:cNvSpPr>
          <p:nvPr>
            <p:ph type="title"/>
          </p:nvPr>
        </p:nvSpPr>
        <p:spPr/>
        <p:txBody>
          <a:bodyPr/>
          <a:lstStyle/>
          <a:p>
            <a:r>
              <a:rPr lang="en-US"/>
              <a:t>Classes</a:t>
            </a:r>
          </a:p>
        </p:txBody>
      </p:sp>
      <p:sp>
        <p:nvSpPr>
          <p:cNvPr id="5" name="Content Placeholder 4">
            <a:extLst>
              <a:ext uri="{FF2B5EF4-FFF2-40B4-BE49-F238E27FC236}">
                <a16:creationId xmlns:a16="http://schemas.microsoft.com/office/drawing/2014/main" id="{15635AE8-9C9B-962D-8B6E-6A16FD53CDB7}"/>
              </a:ext>
            </a:extLst>
          </p:cNvPr>
          <p:cNvSpPr>
            <a:spLocks noGrp="1"/>
          </p:cNvSpPr>
          <p:nvPr>
            <p:ph sz="half" idx="1"/>
          </p:nvPr>
        </p:nvSpPr>
        <p:spPr>
          <a:xfrm>
            <a:off x="1522413" y="2201529"/>
            <a:ext cx="4419599" cy="3970671"/>
          </a:xfrm>
          <a:solidFill>
            <a:schemeClr val="bg2">
              <a:lumMod val="75000"/>
            </a:schemeClr>
          </a:solidFill>
          <a:ln>
            <a:solidFill>
              <a:schemeClr val="tx1">
                <a:lumMod val="85000"/>
              </a:schemeClr>
            </a:solidFill>
          </a:ln>
        </p:spPr>
        <p:txBody>
          <a:bodyPr vert="horz" lIns="91440" tIns="45720" rIns="91440" bIns="45720" rtlCol="0" anchor="t">
            <a:noAutofit/>
          </a:bodyPr>
          <a:lstStyle/>
          <a:p>
            <a:pPr>
              <a:lnSpc>
                <a:spcPct val="100000"/>
              </a:lnSpc>
              <a:spcBef>
                <a:spcPts val="0"/>
              </a:spcBef>
              <a:buNone/>
            </a:pPr>
            <a:r>
              <a:rPr lang="en-US" sz="1000">
                <a:solidFill>
                  <a:srgbClr val="569CD6"/>
                </a:solidFill>
                <a:latin typeface="Consolas"/>
                <a:ea typeface="+mn-lt"/>
                <a:cs typeface="+mn-lt"/>
              </a:rPr>
              <a:t>class</a:t>
            </a:r>
            <a:r>
              <a:rPr lang="en-US" sz="1000">
                <a:solidFill>
                  <a:srgbClr val="CCCCCC"/>
                </a:solidFill>
                <a:latin typeface="Consolas"/>
                <a:ea typeface="+mn-lt"/>
                <a:cs typeface="+mn-lt"/>
              </a:rPr>
              <a:t> </a:t>
            </a:r>
            <a:r>
              <a:rPr lang="en-US" sz="1000">
                <a:solidFill>
                  <a:srgbClr val="4EC9B0"/>
                </a:solidFill>
                <a:latin typeface="Consolas"/>
                <a:ea typeface="+mn-lt"/>
                <a:cs typeface="+mn-lt"/>
              </a:rPr>
              <a:t>Pizza</a:t>
            </a:r>
            <a:r>
              <a:rPr lang="en-US" sz="1000">
                <a:solidFill>
                  <a:srgbClr val="CCCCCC"/>
                </a:solidFill>
                <a:latin typeface="Consolas"/>
                <a:ea typeface="+mn-lt"/>
                <a:cs typeface="+mn-lt"/>
              </a:rPr>
              <a:t> {</a:t>
            </a:r>
            <a:endParaRPr lang="en-US" sz="1000">
              <a:solidFill>
                <a:srgbClr val="CCCCCC"/>
              </a:solidFill>
            </a:endParaRPr>
          </a:p>
          <a:p>
            <a:pPr>
              <a:lnSpc>
                <a:spcPct val="100000"/>
              </a:lnSpc>
              <a:spcBef>
                <a:spcPts val="0"/>
              </a:spcBef>
              <a:buNone/>
            </a:pPr>
            <a:r>
              <a:rPr lang="en-US" sz="1000">
                <a:solidFill>
                  <a:srgbClr val="CCCCCC"/>
                </a:solidFill>
                <a:latin typeface="Consolas"/>
                <a:ea typeface="+mn-lt"/>
                <a:cs typeface="+mn-lt"/>
              </a:rPr>
              <a:t>  </a:t>
            </a:r>
            <a:r>
              <a:rPr lang="en-US" sz="1000">
                <a:solidFill>
                  <a:srgbClr val="569CD6"/>
                </a:solidFill>
                <a:latin typeface="Consolas"/>
                <a:ea typeface="+mn-lt"/>
                <a:cs typeface="+mn-lt"/>
              </a:rPr>
              <a:t>private</a:t>
            </a:r>
            <a:r>
              <a:rPr lang="en-US" sz="1000">
                <a:solidFill>
                  <a:srgbClr val="CCCCCC"/>
                </a:solidFill>
                <a:latin typeface="Consolas"/>
                <a:ea typeface="+mn-lt"/>
                <a:cs typeface="+mn-lt"/>
              </a:rPr>
              <a:t> </a:t>
            </a:r>
            <a:r>
              <a:rPr lang="en-US" sz="1000">
                <a:solidFill>
                  <a:srgbClr val="9CDCFE"/>
                </a:solidFill>
                <a:latin typeface="Consolas"/>
                <a:ea typeface="+mn-lt"/>
                <a:cs typeface="+mn-lt"/>
              </a:rPr>
              <a:t>_name</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569CD6"/>
                </a:solidFill>
                <a:latin typeface="Consolas"/>
                <a:ea typeface="+mn-lt"/>
                <a:cs typeface="+mn-lt"/>
              </a:rPr>
              <a:t>private</a:t>
            </a:r>
            <a:r>
              <a:rPr lang="en-US" sz="1000">
                <a:solidFill>
                  <a:srgbClr val="CCCCCC"/>
                </a:solidFill>
                <a:latin typeface="Consolas"/>
                <a:ea typeface="+mn-lt"/>
                <a:cs typeface="+mn-lt"/>
              </a:rPr>
              <a:t> </a:t>
            </a:r>
            <a:r>
              <a:rPr lang="en-US" sz="1000">
                <a:solidFill>
                  <a:srgbClr val="9CDCFE"/>
                </a:solidFill>
                <a:latin typeface="Consolas"/>
                <a:ea typeface="+mn-lt"/>
                <a:cs typeface="+mn-lt"/>
              </a:rPr>
              <a:t>_toppings</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569CD6"/>
                </a:solidFill>
                <a:latin typeface="Consolas"/>
                <a:ea typeface="+mn-lt"/>
                <a:cs typeface="+mn-lt"/>
              </a:rPr>
              <a:t>get</a:t>
            </a:r>
            <a:r>
              <a:rPr lang="en-US" sz="1000">
                <a:solidFill>
                  <a:srgbClr val="CCCCCC"/>
                </a:solidFill>
                <a:latin typeface="Consolas"/>
                <a:ea typeface="+mn-lt"/>
                <a:cs typeface="+mn-lt"/>
              </a:rPr>
              <a:t> </a:t>
            </a:r>
            <a:r>
              <a:rPr lang="en-US" sz="1000">
                <a:solidFill>
                  <a:srgbClr val="9CDCFE"/>
                </a:solidFill>
                <a:latin typeface="Consolas"/>
                <a:ea typeface="+mn-lt"/>
                <a:cs typeface="+mn-lt"/>
              </a:rPr>
              <a:t>name</a:t>
            </a: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C586C0"/>
                </a:solidFill>
                <a:latin typeface="Consolas"/>
                <a:ea typeface="+mn-lt"/>
                <a:cs typeface="+mn-lt"/>
              </a:rPr>
              <a:t>return</a:t>
            </a:r>
            <a:r>
              <a:rPr lang="en-US" sz="1000">
                <a:solidFill>
                  <a:srgbClr val="CCCCCC"/>
                </a:solidFill>
                <a:latin typeface="Consolas"/>
                <a:ea typeface="+mn-lt"/>
                <a:cs typeface="+mn-lt"/>
              </a:rPr>
              <a:t> </a:t>
            </a:r>
            <a:r>
              <a:rPr lang="en-US" sz="1000" err="1">
                <a:solidFill>
                  <a:srgbClr val="569CD6"/>
                </a:solidFill>
                <a:latin typeface="Consolas"/>
                <a:ea typeface="+mn-lt"/>
                <a:cs typeface="+mn-lt"/>
              </a:rPr>
              <a:t>this</a:t>
            </a:r>
            <a:r>
              <a:rPr lang="en-US" sz="1000" err="1">
                <a:solidFill>
                  <a:srgbClr val="CCCCCC"/>
                </a:solidFill>
                <a:latin typeface="Consolas"/>
                <a:ea typeface="+mn-lt"/>
                <a:cs typeface="+mn-lt"/>
              </a:rPr>
              <a:t>.</a:t>
            </a:r>
            <a:r>
              <a:rPr lang="en-US" sz="1000" err="1">
                <a:solidFill>
                  <a:srgbClr val="9CDCFE"/>
                </a:solidFill>
                <a:latin typeface="Consolas"/>
                <a:ea typeface="+mn-lt"/>
                <a:cs typeface="+mn-lt"/>
              </a:rPr>
              <a:t>_name</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569CD6"/>
                </a:solidFill>
                <a:latin typeface="Consolas"/>
                <a:ea typeface="+mn-lt"/>
                <a:cs typeface="+mn-lt"/>
              </a:rPr>
              <a:t>get</a:t>
            </a:r>
            <a:r>
              <a:rPr lang="en-US" sz="1000">
                <a:solidFill>
                  <a:srgbClr val="CCCCCC"/>
                </a:solidFill>
                <a:latin typeface="Consolas"/>
                <a:ea typeface="+mn-lt"/>
                <a:cs typeface="+mn-lt"/>
              </a:rPr>
              <a:t> </a:t>
            </a:r>
            <a:r>
              <a:rPr lang="en-US" sz="1000">
                <a:solidFill>
                  <a:srgbClr val="9CDCFE"/>
                </a:solidFill>
                <a:latin typeface="Consolas"/>
                <a:ea typeface="+mn-lt"/>
                <a:cs typeface="+mn-lt"/>
              </a:rPr>
              <a:t>toppings</a:t>
            </a: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C586C0"/>
                </a:solidFill>
                <a:latin typeface="Consolas"/>
                <a:ea typeface="+mn-lt"/>
                <a:cs typeface="+mn-lt"/>
              </a:rPr>
              <a:t>return</a:t>
            </a:r>
            <a:r>
              <a:rPr lang="en-US" sz="1000">
                <a:solidFill>
                  <a:srgbClr val="CCCCCC"/>
                </a:solidFill>
                <a:latin typeface="Consolas"/>
                <a:ea typeface="+mn-lt"/>
                <a:cs typeface="+mn-lt"/>
              </a:rPr>
              <a:t> </a:t>
            </a:r>
            <a:r>
              <a:rPr lang="en-US" sz="1000" err="1">
                <a:solidFill>
                  <a:srgbClr val="569CD6"/>
                </a:solidFill>
                <a:latin typeface="Consolas"/>
                <a:ea typeface="+mn-lt"/>
                <a:cs typeface="+mn-lt"/>
              </a:rPr>
              <a:t>this</a:t>
            </a:r>
            <a:r>
              <a:rPr lang="en-US" sz="1000" err="1">
                <a:solidFill>
                  <a:srgbClr val="CCCCCC"/>
                </a:solidFill>
                <a:latin typeface="Consolas"/>
                <a:ea typeface="+mn-lt"/>
                <a:cs typeface="+mn-lt"/>
              </a:rPr>
              <a:t>.</a:t>
            </a:r>
            <a:r>
              <a:rPr lang="en-US" sz="1000" err="1">
                <a:solidFill>
                  <a:srgbClr val="9CDCFE"/>
                </a:solidFill>
                <a:latin typeface="Consolas"/>
                <a:ea typeface="+mn-lt"/>
                <a:cs typeface="+mn-lt"/>
              </a:rPr>
              <a:t>_toppings</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569CD6"/>
                </a:solidFill>
                <a:latin typeface="Consolas"/>
                <a:ea typeface="+mn-lt"/>
                <a:cs typeface="+mn-lt"/>
              </a:rPr>
              <a:t>constructor</a:t>
            </a:r>
            <a:r>
              <a:rPr lang="en-US" sz="1000">
                <a:solidFill>
                  <a:srgbClr val="CCCCCC"/>
                </a:solidFill>
                <a:latin typeface="Consolas"/>
                <a:ea typeface="+mn-lt"/>
                <a:cs typeface="+mn-lt"/>
              </a:rPr>
              <a:t>(</a:t>
            </a:r>
            <a:r>
              <a:rPr lang="en-US" sz="1000">
                <a:solidFill>
                  <a:srgbClr val="9CDCFE"/>
                </a:solidFill>
                <a:latin typeface="Consolas"/>
                <a:ea typeface="+mn-lt"/>
                <a:cs typeface="+mn-lt"/>
              </a:rPr>
              <a:t>name</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 </a:t>
            </a:r>
            <a:r>
              <a:rPr lang="en-US" sz="1000">
                <a:solidFill>
                  <a:srgbClr val="9CDCFE"/>
                </a:solidFill>
                <a:latin typeface="Consolas"/>
                <a:ea typeface="+mn-lt"/>
                <a:cs typeface="+mn-lt"/>
              </a:rPr>
              <a:t>toppings</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err="1">
                <a:solidFill>
                  <a:srgbClr val="569CD6"/>
                </a:solidFill>
                <a:latin typeface="Consolas"/>
                <a:ea typeface="+mn-lt"/>
                <a:cs typeface="+mn-lt"/>
              </a:rPr>
              <a:t>this</a:t>
            </a:r>
            <a:r>
              <a:rPr lang="en-US" sz="1000" err="1">
                <a:solidFill>
                  <a:srgbClr val="CCCCCC"/>
                </a:solidFill>
                <a:latin typeface="Consolas"/>
                <a:ea typeface="+mn-lt"/>
                <a:cs typeface="+mn-lt"/>
              </a:rPr>
              <a:t>.</a:t>
            </a:r>
            <a:r>
              <a:rPr lang="en-US" sz="1000" err="1">
                <a:solidFill>
                  <a:srgbClr val="9CDCFE"/>
                </a:solidFill>
                <a:latin typeface="Consolas"/>
                <a:ea typeface="+mn-lt"/>
                <a:cs typeface="+mn-lt"/>
              </a:rPr>
              <a:t>_name</a:t>
            </a:r>
            <a:r>
              <a:rPr lang="en-US" sz="1000">
                <a:solidFill>
                  <a:srgbClr val="CCCCCC"/>
                </a:solidFill>
                <a:latin typeface="Consolas"/>
                <a:ea typeface="+mn-lt"/>
                <a:cs typeface="+mn-lt"/>
              </a:rPr>
              <a:t> </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9CDCFE"/>
                </a:solidFill>
                <a:latin typeface="Consolas"/>
                <a:ea typeface="+mn-lt"/>
                <a:cs typeface="+mn-lt"/>
              </a:rPr>
              <a:t>name</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err="1">
                <a:solidFill>
                  <a:srgbClr val="569CD6"/>
                </a:solidFill>
                <a:latin typeface="Consolas"/>
                <a:ea typeface="+mn-lt"/>
                <a:cs typeface="+mn-lt"/>
              </a:rPr>
              <a:t>this</a:t>
            </a:r>
            <a:r>
              <a:rPr lang="en-US" sz="1000" err="1">
                <a:solidFill>
                  <a:srgbClr val="CCCCCC"/>
                </a:solidFill>
                <a:latin typeface="Consolas"/>
                <a:ea typeface="+mn-lt"/>
                <a:cs typeface="+mn-lt"/>
              </a:rPr>
              <a:t>.</a:t>
            </a:r>
            <a:r>
              <a:rPr lang="en-US" sz="1000" err="1">
                <a:solidFill>
                  <a:srgbClr val="9CDCFE"/>
                </a:solidFill>
                <a:latin typeface="Consolas"/>
                <a:ea typeface="+mn-lt"/>
                <a:cs typeface="+mn-lt"/>
              </a:rPr>
              <a:t>_toppings</a:t>
            </a:r>
            <a:r>
              <a:rPr lang="en-US" sz="1000">
                <a:solidFill>
                  <a:srgbClr val="CCCCCC"/>
                </a:solidFill>
                <a:latin typeface="Consolas"/>
                <a:ea typeface="+mn-lt"/>
                <a:cs typeface="+mn-lt"/>
              </a:rPr>
              <a:t> </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9CDCFE"/>
                </a:solidFill>
                <a:latin typeface="Consolas"/>
                <a:ea typeface="+mn-lt"/>
                <a:cs typeface="+mn-lt"/>
              </a:rPr>
              <a:t>toppings</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endParaRPr lang="en-US" sz="1000"/>
          </a:p>
          <a:p>
            <a:pPr>
              <a:lnSpc>
                <a:spcPct val="100000"/>
              </a:lnSpc>
              <a:spcBef>
                <a:spcPts val="0"/>
              </a:spcBef>
              <a:buNone/>
            </a:pPr>
            <a:endParaRPr lang="en-US" sz="1000">
              <a:solidFill>
                <a:srgbClr val="CCCCCC"/>
              </a:solidFill>
              <a:latin typeface="Consolas"/>
            </a:endParaRPr>
          </a:p>
          <a:p>
            <a:pPr>
              <a:lnSpc>
                <a:spcPct val="100000"/>
              </a:lnSpc>
              <a:spcBef>
                <a:spcPts val="0"/>
              </a:spcBef>
              <a:buNone/>
            </a:pPr>
            <a:r>
              <a:rPr lang="en-US" sz="1100">
                <a:solidFill>
                  <a:srgbClr val="CCCCCC"/>
                </a:solidFill>
                <a:latin typeface="Consolas"/>
                <a:ea typeface="+mn-lt"/>
                <a:cs typeface="+mn-lt"/>
              </a:rPr>
              <a:t>  </a:t>
            </a:r>
            <a:r>
              <a:rPr lang="en-US" sz="1100">
                <a:solidFill>
                  <a:srgbClr val="DCDCAA"/>
                </a:solidFill>
                <a:latin typeface="Consolas"/>
                <a:ea typeface="+mn-lt"/>
                <a:cs typeface="+mn-lt"/>
              </a:rPr>
              <a:t>describe</a:t>
            </a:r>
            <a:r>
              <a:rPr lang="en-US" sz="1100">
                <a:solidFill>
                  <a:srgbClr val="CCCCCC"/>
                </a:solidFill>
                <a:latin typeface="Consolas"/>
                <a:ea typeface="+mn-lt"/>
                <a:cs typeface="+mn-lt"/>
              </a:rPr>
              <a:t>(</a:t>
            </a:r>
            <a:r>
              <a:rPr lang="en-US" sz="1100" err="1">
                <a:solidFill>
                  <a:srgbClr val="9CDCFE"/>
                </a:solidFill>
                <a:latin typeface="Consolas"/>
                <a:ea typeface="+mn-lt"/>
                <a:cs typeface="+mn-lt"/>
              </a:rPr>
              <a:t>includeName</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err="1">
                <a:solidFill>
                  <a:srgbClr val="4EC9B0"/>
                </a:solidFill>
                <a:latin typeface="Consolas"/>
                <a:ea typeface="+mn-lt"/>
                <a:cs typeface="+mn-lt"/>
              </a:rPr>
              <a:t>boolean</a:t>
            </a:r>
            <a:r>
              <a:rPr lang="en-US" sz="1100">
                <a:solidFill>
                  <a:srgbClr val="CCCCCC"/>
                </a:solidFill>
                <a:latin typeface="Consolas"/>
                <a:ea typeface="+mn-lt"/>
                <a:cs typeface="+mn-lt"/>
              </a:rPr>
              <a:t>)</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4EC9B0"/>
                </a:solidFill>
                <a:latin typeface="Consolas"/>
                <a:ea typeface="+mn-lt"/>
                <a:cs typeface="+mn-lt"/>
              </a:rPr>
              <a:t>void</a:t>
            </a:r>
            <a:r>
              <a:rPr lang="en-US" sz="1100">
                <a:solidFill>
                  <a:srgbClr val="CCCCCC"/>
                </a:solidFill>
                <a:latin typeface="Consolas"/>
                <a:ea typeface="+mn-lt"/>
                <a:cs typeface="+mn-lt"/>
              </a:rPr>
              <a:t> {</a:t>
            </a:r>
            <a:endParaRPr lang="en-US"/>
          </a:p>
          <a:p>
            <a:pPr>
              <a:lnSpc>
                <a:spcPct val="100000"/>
              </a:lnSpc>
              <a:spcBef>
                <a:spcPts val="0"/>
              </a:spcBef>
              <a:buNone/>
            </a:pPr>
            <a:r>
              <a:rPr lang="en-US" sz="1100">
                <a:solidFill>
                  <a:srgbClr val="CCCCCC"/>
                </a:solidFill>
                <a:latin typeface="Consolas"/>
                <a:ea typeface="+mn-lt"/>
                <a:cs typeface="+mn-lt"/>
              </a:rPr>
              <a:t>    </a:t>
            </a:r>
            <a:r>
              <a:rPr lang="en-US" sz="1100">
                <a:solidFill>
                  <a:srgbClr val="9CDCFE"/>
                </a:solidFill>
                <a:latin typeface="Consolas"/>
                <a:ea typeface="+mn-lt"/>
                <a:cs typeface="+mn-lt"/>
              </a:rPr>
              <a:t>console</a:t>
            </a:r>
            <a:r>
              <a:rPr lang="en-US" sz="1100">
                <a:solidFill>
                  <a:srgbClr val="CCCCCC"/>
                </a:solidFill>
                <a:latin typeface="Consolas"/>
                <a:ea typeface="+mn-lt"/>
                <a:cs typeface="+mn-lt"/>
              </a:rPr>
              <a:t>.</a:t>
            </a:r>
            <a:r>
              <a:rPr lang="en-US" sz="1100">
                <a:solidFill>
                  <a:srgbClr val="DCDCAA"/>
                </a:solidFill>
                <a:latin typeface="Consolas"/>
                <a:ea typeface="+mn-lt"/>
                <a:cs typeface="+mn-lt"/>
              </a:rPr>
              <a:t>log</a:t>
            </a:r>
            <a:r>
              <a:rPr lang="en-US" sz="1100">
                <a:solidFill>
                  <a:srgbClr val="CCCCCC"/>
                </a:solidFill>
                <a:latin typeface="Consolas"/>
                <a:ea typeface="+mn-lt"/>
                <a:cs typeface="+mn-lt"/>
              </a:rPr>
              <a:t>(</a:t>
            </a:r>
            <a:endParaRPr lang="en-US"/>
          </a:p>
          <a:p>
            <a:pPr>
              <a:lnSpc>
                <a:spcPct val="100000"/>
              </a:lnSpc>
              <a:spcBef>
                <a:spcPts val="0"/>
              </a:spcBef>
              <a:buNone/>
            </a:pPr>
            <a:r>
              <a:rPr lang="en-US" sz="1100">
                <a:solidFill>
                  <a:srgbClr val="CCCCCC"/>
                </a:solidFill>
                <a:latin typeface="Consolas"/>
                <a:ea typeface="+mn-lt"/>
                <a:cs typeface="+mn-lt"/>
              </a:rPr>
              <a:t>      </a:t>
            </a:r>
            <a:r>
              <a:rPr lang="en-US" sz="1100">
                <a:solidFill>
                  <a:srgbClr val="CE9178"/>
                </a:solidFill>
                <a:latin typeface="Consolas"/>
                <a:ea typeface="+mn-lt"/>
                <a:cs typeface="+mn-lt"/>
              </a:rPr>
              <a:t>`This pizza has the following toppings: </a:t>
            </a:r>
            <a:r>
              <a:rPr lang="en-US" sz="1100">
                <a:solidFill>
                  <a:srgbClr val="569CD6"/>
                </a:solidFill>
                <a:latin typeface="Consolas"/>
                <a:ea typeface="+mn-lt"/>
                <a:cs typeface="+mn-lt"/>
              </a:rPr>
              <a:t>${</a:t>
            </a:r>
            <a:r>
              <a:rPr lang="en-US" sz="1100" err="1">
                <a:solidFill>
                  <a:srgbClr val="569CD6"/>
                </a:solidFill>
                <a:latin typeface="Consolas"/>
                <a:ea typeface="+mn-lt"/>
                <a:cs typeface="+mn-lt"/>
              </a:rPr>
              <a:t>this</a:t>
            </a:r>
            <a:r>
              <a:rPr lang="en-US" sz="1100" err="1">
                <a:solidFill>
                  <a:srgbClr val="D4D4D4"/>
                </a:solidFill>
                <a:latin typeface="Consolas"/>
                <a:ea typeface="+mn-lt"/>
                <a:cs typeface="+mn-lt"/>
              </a:rPr>
              <a:t>.</a:t>
            </a:r>
            <a:r>
              <a:rPr lang="en-US" sz="1100" err="1">
                <a:solidFill>
                  <a:srgbClr val="9CDCFE"/>
                </a:solidFill>
                <a:latin typeface="Consolas"/>
                <a:ea typeface="+mn-lt"/>
                <a:cs typeface="+mn-lt"/>
              </a:rPr>
              <a:t>toppings</a:t>
            </a:r>
            <a:r>
              <a:rPr lang="en-US" sz="1100">
                <a:solidFill>
                  <a:srgbClr val="569CD6"/>
                </a:solidFill>
                <a:latin typeface="Consolas"/>
                <a:ea typeface="+mn-lt"/>
                <a:cs typeface="+mn-lt"/>
              </a:rPr>
              <a:t>}</a:t>
            </a:r>
            <a:r>
              <a:rPr lang="en-US" sz="1100">
                <a:solidFill>
                  <a:srgbClr val="CE9178"/>
                </a:solidFill>
                <a:latin typeface="Consolas"/>
                <a:ea typeface="+mn-lt"/>
                <a:cs typeface="+mn-lt"/>
              </a:rPr>
              <a:t>.`</a:t>
            </a:r>
            <a:r>
              <a:rPr lang="en-US" sz="1100">
                <a:solidFill>
                  <a:srgbClr val="CCCCCC"/>
                </a:solidFill>
                <a:latin typeface="Consolas"/>
                <a:ea typeface="+mn-lt"/>
                <a:cs typeface="+mn-lt"/>
              </a:rPr>
              <a:t> </a:t>
            </a:r>
            <a:r>
              <a:rPr lang="en-US" sz="1100">
                <a:solidFill>
                  <a:srgbClr val="D4D4D4"/>
                </a:solidFill>
                <a:latin typeface="Consolas"/>
                <a:ea typeface="+mn-lt"/>
                <a:cs typeface="+mn-lt"/>
              </a:rPr>
              <a:t>+</a:t>
            </a:r>
            <a:endParaRPr lang="en-US"/>
          </a:p>
          <a:p>
            <a:pPr>
              <a:lnSpc>
                <a:spcPct val="100000"/>
              </a:lnSpc>
              <a:spcBef>
                <a:spcPts val="0"/>
              </a:spcBef>
              <a:buNone/>
            </a:pPr>
            <a:r>
              <a:rPr lang="en-US" sz="1100">
                <a:solidFill>
                  <a:srgbClr val="CCCCCC"/>
                </a:solidFill>
                <a:latin typeface="Consolas"/>
                <a:ea typeface="+mn-lt"/>
                <a:cs typeface="+mn-lt"/>
              </a:rPr>
              <a:t>        (</a:t>
            </a:r>
            <a:r>
              <a:rPr lang="en-US" sz="1100" err="1">
                <a:solidFill>
                  <a:srgbClr val="9CDCFE"/>
                </a:solidFill>
                <a:latin typeface="Consolas"/>
                <a:ea typeface="+mn-lt"/>
                <a:cs typeface="+mn-lt"/>
              </a:rPr>
              <a:t>includeName</a:t>
            </a:r>
            <a:r>
              <a:rPr lang="en-US" sz="1100">
                <a:solidFill>
                  <a:srgbClr val="CCCCCC"/>
                </a:solidFill>
                <a:latin typeface="Consolas"/>
                <a:ea typeface="+mn-lt"/>
                <a:cs typeface="+mn-lt"/>
              </a:rPr>
              <a:t> </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CE9178"/>
                </a:solidFill>
                <a:latin typeface="Consolas"/>
                <a:ea typeface="+mn-lt"/>
                <a:cs typeface="+mn-lt"/>
              </a:rPr>
              <a:t>` It is named </a:t>
            </a:r>
            <a:r>
              <a:rPr lang="en-US" sz="1100">
                <a:solidFill>
                  <a:srgbClr val="569CD6"/>
                </a:solidFill>
                <a:latin typeface="Consolas"/>
                <a:ea typeface="+mn-lt"/>
                <a:cs typeface="+mn-lt"/>
              </a:rPr>
              <a:t>${this</a:t>
            </a:r>
            <a:r>
              <a:rPr lang="en-US" sz="1100">
                <a:solidFill>
                  <a:srgbClr val="D4D4D4"/>
                </a:solidFill>
                <a:latin typeface="Consolas"/>
                <a:ea typeface="+mn-lt"/>
                <a:cs typeface="+mn-lt"/>
              </a:rPr>
              <a:t>.</a:t>
            </a:r>
            <a:r>
              <a:rPr lang="en-US" sz="1100">
                <a:solidFill>
                  <a:srgbClr val="9CDCFE"/>
                </a:solidFill>
                <a:latin typeface="Consolas"/>
                <a:ea typeface="+mn-lt"/>
                <a:cs typeface="+mn-lt"/>
              </a:rPr>
              <a:t>name</a:t>
            </a:r>
            <a:r>
              <a:rPr lang="en-US" sz="1100">
                <a:solidFill>
                  <a:srgbClr val="569CD6"/>
                </a:solidFill>
                <a:latin typeface="Consolas"/>
                <a:ea typeface="+mn-lt"/>
                <a:cs typeface="+mn-lt"/>
              </a:rPr>
              <a:t>}</a:t>
            </a:r>
            <a:r>
              <a:rPr lang="en-US" sz="1100">
                <a:solidFill>
                  <a:srgbClr val="CE9178"/>
                </a:solidFill>
                <a:latin typeface="Consolas"/>
                <a:ea typeface="+mn-lt"/>
                <a:cs typeface="+mn-lt"/>
              </a:rPr>
              <a:t>.`</a:t>
            </a:r>
            <a:r>
              <a:rPr lang="en-US" sz="1100">
                <a:solidFill>
                  <a:srgbClr val="CCCCCC"/>
                </a:solidFill>
                <a:latin typeface="Consolas"/>
                <a:ea typeface="+mn-lt"/>
                <a:cs typeface="+mn-lt"/>
              </a:rPr>
              <a:t> </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CE9178"/>
                </a:solidFill>
                <a:latin typeface="Consolas"/>
                <a:ea typeface="+mn-lt"/>
                <a:cs typeface="+mn-lt"/>
              </a:rPr>
              <a:t>''</a:t>
            </a:r>
            <a:r>
              <a:rPr lang="en-US" sz="1100">
                <a:solidFill>
                  <a:srgbClr val="CCCCCC"/>
                </a:solidFill>
                <a:latin typeface="Consolas"/>
                <a:ea typeface="+mn-lt"/>
                <a:cs typeface="+mn-lt"/>
              </a:rPr>
              <a:t>)</a:t>
            </a:r>
            <a:endParaRPr lang="en-US"/>
          </a:p>
          <a:p>
            <a:pPr>
              <a:lnSpc>
                <a:spcPct val="100000"/>
              </a:lnSpc>
              <a:spcBef>
                <a:spcPts val="0"/>
              </a:spcBef>
              <a:buNone/>
            </a:pPr>
            <a:r>
              <a:rPr lang="en-US" sz="1100">
                <a:solidFill>
                  <a:srgbClr val="CCCCCC"/>
                </a:solidFill>
                <a:latin typeface="Consolas"/>
                <a:ea typeface="+mn-lt"/>
                <a:cs typeface="+mn-lt"/>
              </a:rPr>
              <a:t>    );</a:t>
            </a:r>
            <a:endParaRPr lang="en-US"/>
          </a:p>
          <a:p>
            <a:pPr>
              <a:lnSpc>
                <a:spcPct val="100000"/>
              </a:lnSpc>
              <a:spcBef>
                <a:spcPts val="0"/>
              </a:spcBef>
              <a:buNone/>
            </a:pPr>
            <a:r>
              <a:rPr lang="en-US" sz="1100">
                <a:solidFill>
                  <a:srgbClr val="CCCCCC"/>
                </a:solidFill>
                <a:latin typeface="Consolas"/>
                <a:ea typeface="+mn-lt"/>
                <a:cs typeface="+mn-lt"/>
              </a:rPr>
              <a:t>  }</a:t>
            </a:r>
            <a:endParaRPr lang="en-US"/>
          </a:p>
          <a:p>
            <a:pPr>
              <a:lnSpc>
                <a:spcPct val="100000"/>
              </a:lnSpc>
              <a:spcBef>
                <a:spcPts val="0"/>
              </a:spcBef>
              <a:buNone/>
            </a:pPr>
            <a:r>
              <a:rPr lang="en-US" sz="1100">
                <a:solidFill>
                  <a:srgbClr val="CCCCCC"/>
                </a:solidFill>
                <a:latin typeface="Consolas"/>
                <a:ea typeface="+mn-lt"/>
                <a:cs typeface="+mn-lt"/>
              </a:rPr>
              <a:t>}</a:t>
            </a:r>
            <a:endParaRPr lang="en-US" sz="1100">
              <a:solidFill>
                <a:srgbClr val="CCCCCC"/>
              </a:solidFill>
            </a:endParaRPr>
          </a:p>
          <a:p>
            <a:pPr marL="0" indent="0">
              <a:buNone/>
            </a:pPr>
            <a:endParaRPr lang="en-US">
              <a:latin typeface="Consolas"/>
              <a:ea typeface="+mn-lt"/>
              <a:cs typeface="+mn-lt"/>
            </a:endParaRPr>
          </a:p>
        </p:txBody>
      </p:sp>
      <p:sp>
        <p:nvSpPr>
          <p:cNvPr id="6" name="Content Placeholder 5">
            <a:extLst>
              <a:ext uri="{FF2B5EF4-FFF2-40B4-BE49-F238E27FC236}">
                <a16:creationId xmlns:a16="http://schemas.microsoft.com/office/drawing/2014/main" id="{29E04838-9C32-50D9-5A51-F0CED01E3176}"/>
              </a:ext>
            </a:extLst>
          </p:cNvPr>
          <p:cNvSpPr>
            <a:spLocks noGrp="1"/>
          </p:cNvSpPr>
          <p:nvPr>
            <p:ph sz="half" idx="2"/>
          </p:nvPr>
        </p:nvSpPr>
        <p:spPr>
          <a:xfrm>
            <a:off x="6372994" y="2201529"/>
            <a:ext cx="4444833" cy="3970671"/>
          </a:xfrm>
          <a:solidFill>
            <a:schemeClr val="bg2">
              <a:lumMod val="75000"/>
            </a:schemeClr>
          </a:solidFill>
          <a:ln>
            <a:solidFill>
              <a:schemeClr val="tx1">
                <a:lumMod val="85000"/>
              </a:schemeClr>
            </a:solidFill>
          </a:ln>
        </p:spPr>
        <p:txBody>
          <a:bodyPr vert="horz" lIns="91440" tIns="45720" rIns="91440" bIns="45720" rtlCol="0" anchor="t">
            <a:normAutofit/>
          </a:bodyPr>
          <a:lstStyle/>
          <a:p>
            <a:pPr>
              <a:buNone/>
            </a:pPr>
            <a:endParaRPr lang="en-US" sz="1100">
              <a:solidFill>
                <a:srgbClr val="569CD6"/>
              </a:solidFill>
              <a:latin typeface="Consolas"/>
              <a:ea typeface="+mn-lt"/>
              <a:cs typeface="+mn-lt"/>
            </a:endParaRPr>
          </a:p>
          <a:p>
            <a:pPr>
              <a:buNone/>
            </a:pPr>
            <a:endParaRPr lang="en-US" sz="1100">
              <a:solidFill>
                <a:srgbClr val="569CD6"/>
              </a:solidFill>
              <a:latin typeface="Consolas"/>
              <a:ea typeface="+mn-lt"/>
              <a:cs typeface="+mn-lt"/>
            </a:endParaRPr>
          </a:p>
          <a:p>
            <a:pPr>
              <a:buNone/>
            </a:pPr>
            <a:endParaRPr lang="en-US" sz="1100">
              <a:solidFill>
                <a:srgbClr val="569CD6"/>
              </a:solidFill>
              <a:latin typeface="Consolas"/>
              <a:ea typeface="+mn-lt"/>
              <a:cs typeface="+mn-lt"/>
            </a:endParaRPr>
          </a:p>
          <a:p>
            <a:pPr>
              <a:buNone/>
            </a:pPr>
            <a:r>
              <a:rPr lang="en-US" sz="1100">
                <a:solidFill>
                  <a:srgbClr val="569CD6"/>
                </a:solidFill>
                <a:latin typeface="Consolas"/>
                <a:ea typeface="+mn-lt"/>
                <a:cs typeface="+mn-lt"/>
              </a:rPr>
              <a:t>const</a:t>
            </a:r>
            <a:r>
              <a:rPr lang="en-US" sz="1100">
                <a:solidFill>
                  <a:srgbClr val="CCCCCC"/>
                </a:solidFill>
                <a:latin typeface="Consolas"/>
                <a:ea typeface="+mn-lt"/>
                <a:cs typeface="+mn-lt"/>
              </a:rPr>
              <a:t> </a:t>
            </a:r>
            <a:r>
              <a:rPr lang="en-US" sz="1100">
                <a:solidFill>
                  <a:srgbClr val="4FC1FF"/>
                </a:solidFill>
                <a:latin typeface="Consolas"/>
                <a:ea typeface="+mn-lt"/>
                <a:cs typeface="+mn-lt"/>
              </a:rPr>
              <a:t>myPizza</a:t>
            </a:r>
            <a:r>
              <a:rPr lang="en-US" sz="1100">
                <a:solidFill>
                  <a:srgbClr val="CCCCCC"/>
                </a:solidFill>
                <a:latin typeface="Consolas"/>
                <a:ea typeface="+mn-lt"/>
                <a:cs typeface="+mn-lt"/>
              </a:rPr>
              <a:t> </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569CD6"/>
                </a:solidFill>
                <a:latin typeface="Consolas"/>
                <a:ea typeface="+mn-lt"/>
                <a:cs typeface="+mn-lt"/>
              </a:rPr>
              <a:t>new</a:t>
            </a:r>
            <a:r>
              <a:rPr lang="en-US" sz="1100">
                <a:solidFill>
                  <a:srgbClr val="CCCCCC"/>
                </a:solidFill>
                <a:latin typeface="Consolas"/>
                <a:ea typeface="+mn-lt"/>
                <a:cs typeface="+mn-lt"/>
              </a:rPr>
              <a:t> </a:t>
            </a:r>
            <a:r>
              <a:rPr lang="en-US" sz="1100">
                <a:solidFill>
                  <a:srgbClr val="4EC9B0"/>
                </a:solidFill>
                <a:latin typeface="Consolas"/>
                <a:ea typeface="+mn-lt"/>
                <a:cs typeface="+mn-lt"/>
              </a:rPr>
              <a:t>Pizza</a:t>
            </a:r>
            <a:r>
              <a:rPr lang="en-US" sz="1100">
                <a:solidFill>
                  <a:srgbClr val="CCCCCC"/>
                </a:solidFill>
                <a:latin typeface="Consolas"/>
                <a:ea typeface="+mn-lt"/>
                <a:cs typeface="+mn-lt"/>
              </a:rPr>
              <a:t>(</a:t>
            </a:r>
            <a:r>
              <a:rPr lang="en-US" sz="1100">
                <a:solidFill>
                  <a:srgbClr val="CE9178"/>
                </a:solidFill>
                <a:latin typeface="Consolas"/>
                <a:ea typeface="+mn-lt"/>
                <a:cs typeface="+mn-lt"/>
              </a:rPr>
              <a:t>`Adam's Pizza`</a:t>
            </a:r>
            <a:r>
              <a:rPr lang="en-US" sz="1100">
                <a:solidFill>
                  <a:srgbClr val="CCCCCC"/>
                </a:solidFill>
                <a:latin typeface="Consolas"/>
                <a:ea typeface="+mn-lt"/>
                <a:cs typeface="+mn-lt"/>
              </a:rPr>
              <a:t>, [</a:t>
            </a:r>
            <a:r>
              <a:rPr lang="en-US" sz="1100">
                <a:solidFill>
                  <a:srgbClr val="CE9178"/>
                </a:solidFill>
                <a:latin typeface="Consolas"/>
                <a:ea typeface="+mn-lt"/>
                <a:cs typeface="+mn-lt"/>
              </a:rPr>
              <a:t>'pepperoni'</a:t>
            </a:r>
            <a:r>
              <a:rPr lang="en-US" sz="1100">
                <a:solidFill>
                  <a:srgbClr val="CCCCCC"/>
                </a:solidFill>
                <a:latin typeface="Consolas"/>
                <a:ea typeface="+mn-lt"/>
                <a:cs typeface="+mn-lt"/>
              </a:rPr>
              <a:t>, </a:t>
            </a:r>
            <a:r>
              <a:rPr lang="en-US" sz="1100">
                <a:solidFill>
                  <a:srgbClr val="CE9178"/>
                </a:solidFill>
                <a:latin typeface="Consolas"/>
                <a:ea typeface="+mn-lt"/>
                <a:cs typeface="+mn-lt"/>
              </a:rPr>
              <a:t>'black olives'</a:t>
            </a:r>
            <a:r>
              <a:rPr lang="en-US" sz="1100">
                <a:solidFill>
                  <a:srgbClr val="CCCCCC"/>
                </a:solidFill>
                <a:latin typeface="Consolas"/>
                <a:ea typeface="+mn-lt"/>
                <a:cs typeface="+mn-lt"/>
              </a:rPr>
              <a:t>]);</a:t>
            </a:r>
            <a:endParaRPr lang="en-US">
              <a:solidFill>
                <a:srgbClr val="CCCCCC"/>
              </a:solidFill>
              <a:latin typeface="Consolas"/>
            </a:endParaRPr>
          </a:p>
          <a:p>
            <a:pPr>
              <a:buNone/>
            </a:pPr>
            <a:r>
              <a:rPr lang="en-US" sz="1100">
                <a:solidFill>
                  <a:srgbClr val="4FC1FF"/>
                </a:solidFill>
                <a:latin typeface="Consolas"/>
                <a:ea typeface="+mn-lt"/>
                <a:cs typeface="+mn-lt"/>
              </a:rPr>
              <a:t>myPizza</a:t>
            </a:r>
            <a:r>
              <a:rPr lang="en-US" sz="1100">
                <a:solidFill>
                  <a:srgbClr val="CCCCCC"/>
                </a:solidFill>
                <a:latin typeface="Consolas"/>
                <a:ea typeface="+mn-lt"/>
                <a:cs typeface="+mn-lt"/>
              </a:rPr>
              <a:t>.</a:t>
            </a:r>
            <a:r>
              <a:rPr lang="en-US" sz="1100">
                <a:solidFill>
                  <a:srgbClr val="DCDCAA"/>
                </a:solidFill>
                <a:latin typeface="Consolas"/>
                <a:ea typeface="+mn-lt"/>
                <a:cs typeface="+mn-lt"/>
              </a:rPr>
              <a:t>describe</a:t>
            </a:r>
            <a:r>
              <a:rPr lang="en-US" sz="1100">
                <a:solidFill>
                  <a:srgbClr val="CCCCCC"/>
                </a:solidFill>
                <a:latin typeface="Consolas"/>
                <a:ea typeface="+mn-lt"/>
                <a:cs typeface="+mn-lt"/>
              </a:rPr>
              <a:t>(</a:t>
            </a:r>
            <a:r>
              <a:rPr lang="en-US" sz="1100">
                <a:solidFill>
                  <a:srgbClr val="569CD6"/>
                </a:solidFill>
                <a:latin typeface="Consolas"/>
                <a:ea typeface="+mn-lt"/>
                <a:cs typeface="+mn-lt"/>
              </a:rPr>
              <a:t>true</a:t>
            </a:r>
            <a:r>
              <a:rPr lang="en-US" sz="1100">
                <a:solidFill>
                  <a:srgbClr val="CCCCCC"/>
                </a:solidFill>
                <a:latin typeface="Consolas"/>
                <a:ea typeface="+mn-lt"/>
                <a:cs typeface="+mn-lt"/>
              </a:rPr>
              <a:t>); </a:t>
            </a:r>
            <a:r>
              <a:rPr lang="en-US" sz="1100">
                <a:solidFill>
                  <a:srgbClr val="6A9955"/>
                </a:solidFill>
                <a:latin typeface="Consolas"/>
                <a:ea typeface="+mn-lt"/>
                <a:cs typeface="+mn-lt"/>
              </a:rPr>
              <a:t>// "This pizza has the following toppings: pepperoni,black olives. It is named Adam's Pizza."</a:t>
            </a:r>
            <a:endParaRPr lang="en-US">
              <a:solidFill>
                <a:srgbClr val="6A9955"/>
              </a:solidFill>
              <a:latin typeface="Consolas"/>
            </a:endParaRPr>
          </a:p>
          <a:p>
            <a:pPr>
              <a:buNone/>
            </a:pPr>
            <a:endParaRPr lang="en-US" sz="1100">
              <a:solidFill>
                <a:srgbClr val="000000"/>
              </a:solidFill>
            </a:endParaRPr>
          </a:p>
          <a:p>
            <a:pPr marL="0" indent="0">
              <a:buNone/>
            </a:pPr>
            <a:endParaRPr lang="en-US"/>
          </a:p>
        </p:txBody>
      </p:sp>
      <p:sp>
        <p:nvSpPr>
          <p:cNvPr id="3" name="TextBox 2">
            <a:extLst>
              <a:ext uri="{FF2B5EF4-FFF2-40B4-BE49-F238E27FC236}">
                <a16:creationId xmlns:a16="http://schemas.microsoft.com/office/drawing/2014/main" id="{E906AED0-DFD6-DBBA-0FDA-2308B717D5B8}"/>
              </a:ext>
            </a:extLst>
          </p:cNvPr>
          <p:cNvSpPr txBox="1"/>
          <p:nvPr/>
        </p:nvSpPr>
        <p:spPr>
          <a:xfrm>
            <a:off x="1594736" y="1657770"/>
            <a:ext cx="9089371"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400"/>
              <a:t>A class is a data structure that combines state (fields) and actions (methods and other function members) in a single unit. A class provides a definition for </a:t>
            </a:r>
            <a:r>
              <a:rPr lang="en-US" sz="1400" i="1"/>
              <a:t>instances</a:t>
            </a:r>
            <a:r>
              <a:rPr lang="en-US" sz="1400"/>
              <a:t> of the class, also known as </a:t>
            </a:r>
            <a:r>
              <a:rPr lang="en-US" sz="1400" i="1"/>
              <a:t>objects</a:t>
            </a:r>
            <a:r>
              <a:rPr lang="en-US" sz="1400"/>
              <a:t>.</a:t>
            </a:r>
          </a:p>
        </p:txBody>
      </p:sp>
      <p:sp>
        <p:nvSpPr>
          <p:cNvPr id="4" name="Arrow: Right 3">
            <a:extLst>
              <a:ext uri="{FF2B5EF4-FFF2-40B4-BE49-F238E27FC236}">
                <a16:creationId xmlns:a16="http://schemas.microsoft.com/office/drawing/2014/main" id="{58240AD3-5FD4-EC26-6925-5905328F20F0}"/>
              </a:ext>
            </a:extLst>
          </p:cNvPr>
          <p:cNvSpPr/>
          <p:nvPr/>
        </p:nvSpPr>
        <p:spPr>
          <a:xfrm>
            <a:off x="5674606" y="3489520"/>
            <a:ext cx="763905"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letter on a black background&#10;&#10;Description automatically generated">
            <a:extLst>
              <a:ext uri="{FF2B5EF4-FFF2-40B4-BE49-F238E27FC236}">
                <a16:creationId xmlns:a16="http://schemas.microsoft.com/office/drawing/2014/main" id="{477DDF95-98D9-FA6E-DED0-D1B7AC709569}"/>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2919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8EE7-BD0D-6DBD-B5DF-47FF4C767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7D595-A5C7-8984-5EAC-B1A12B41F123}"/>
              </a:ext>
            </a:extLst>
          </p:cNvPr>
          <p:cNvSpPr>
            <a:spLocks noGrp="1"/>
          </p:cNvSpPr>
          <p:nvPr>
            <p:ph type="title"/>
          </p:nvPr>
        </p:nvSpPr>
        <p:spPr/>
        <p:txBody>
          <a:bodyPr/>
          <a:lstStyle/>
          <a:p>
            <a:r>
              <a:rPr lang="en-US"/>
              <a:t>Class Member Declaration</a:t>
            </a:r>
          </a:p>
        </p:txBody>
      </p:sp>
      <p:sp>
        <p:nvSpPr>
          <p:cNvPr id="5" name="Content Placeholder 4">
            <a:extLst>
              <a:ext uri="{FF2B5EF4-FFF2-40B4-BE49-F238E27FC236}">
                <a16:creationId xmlns:a16="http://schemas.microsoft.com/office/drawing/2014/main" id="{69302F7F-23CC-14AC-FE7B-A5A1642FCAC2}"/>
              </a:ext>
            </a:extLst>
          </p:cNvPr>
          <p:cNvSpPr>
            <a:spLocks noGrp="1"/>
          </p:cNvSpPr>
          <p:nvPr>
            <p:ph sz="half" idx="1"/>
          </p:nvPr>
        </p:nvSpPr>
        <p:spPr>
          <a:xfrm>
            <a:off x="475133" y="1816674"/>
            <a:ext cx="7801177" cy="4828707"/>
          </a:xfrm>
          <a:solidFill>
            <a:schemeClr val="bg2">
              <a:lumMod val="75000"/>
            </a:schemeClr>
          </a:solidFill>
          <a:ln>
            <a:solidFill>
              <a:schemeClr val="tx1">
                <a:lumMod val="85000"/>
              </a:schemeClr>
            </a:solidFill>
          </a:ln>
        </p:spPr>
        <p:txBody>
          <a:bodyPr vert="horz" lIns="91440" tIns="45720" rIns="91440" bIns="45720" rtlCol="0" anchor="t">
            <a:noAutofit/>
          </a:bodyPr>
          <a:lstStyle/>
          <a:p>
            <a:pPr>
              <a:lnSpc>
                <a:spcPct val="100000"/>
              </a:lnSpc>
              <a:spcBef>
                <a:spcPts val="0"/>
              </a:spcBef>
              <a:buNone/>
            </a:pPr>
            <a:r>
              <a:rPr lang="en-US" sz="900">
                <a:solidFill>
                  <a:srgbClr val="569CD6"/>
                </a:solidFill>
                <a:latin typeface="Consolas"/>
                <a:ea typeface="+mn-lt"/>
                <a:cs typeface="+mn-lt"/>
              </a:rPr>
              <a:t>abstract</a:t>
            </a:r>
            <a:r>
              <a:rPr lang="en-US" sz="900">
                <a:solidFill>
                  <a:srgbClr val="CCCCCC"/>
                </a:solidFill>
                <a:latin typeface="Consolas"/>
                <a:ea typeface="+mn-lt"/>
                <a:cs typeface="+mn-lt"/>
              </a:rPr>
              <a:t> </a:t>
            </a:r>
            <a:r>
              <a:rPr lang="en-US" sz="900">
                <a:solidFill>
                  <a:srgbClr val="569CD6"/>
                </a:solidFill>
                <a:latin typeface="Consolas"/>
                <a:ea typeface="+mn-lt"/>
                <a:cs typeface="+mn-lt"/>
              </a:rPr>
              <a:t>class</a:t>
            </a:r>
            <a:r>
              <a:rPr lang="en-US" sz="900">
                <a:solidFill>
                  <a:srgbClr val="CCCCCC"/>
                </a:solidFill>
                <a:latin typeface="Consolas"/>
                <a:ea typeface="+mn-lt"/>
                <a:cs typeface="+mn-lt"/>
              </a:rPr>
              <a:t> </a:t>
            </a:r>
            <a:r>
              <a:rPr lang="en-US" sz="900" err="1">
                <a:solidFill>
                  <a:srgbClr val="4EC9B0"/>
                </a:solidFill>
                <a:latin typeface="Consolas"/>
                <a:ea typeface="+mn-lt"/>
                <a:cs typeface="+mn-lt"/>
              </a:rPr>
              <a:t>BaseClass</a:t>
            </a:r>
            <a:r>
              <a:rPr lang="en-US" sz="900">
                <a:solidFill>
                  <a:srgbClr val="CCCCCC"/>
                </a:solidFill>
                <a:latin typeface="Consolas"/>
                <a:ea typeface="+mn-lt"/>
                <a:cs typeface="+mn-lt"/>
              </a:rPr>
              <a:t> {</a:t>
            </a:r>
            <a:endParaRPr lang="en-US" sz="900"/>
          </a:p>
          <a:p>
            <a:pPr>
              <a:lnSpc>
                <a:spcPct val="100000"/>
              </a:lnSpc>
              <a:spcBef>
                <a:spcPts val="0"/>
              </a:spcBef>
              <a:buNone/>
            </a:pPr>
            <a:endParaRPr lang="en-US" sz="900">
              <a:solidFill>
                <a:srgbClr val="CCCCCC"/>
              </a:solidFill>
              <a:latin typeface="Consolas"/>
              <a:ea typeface="+mn-lt"/>
              <a:cs typeface="+mn-lt"/>
            </a:endParaRPr>
          </a:p>
          <a:p>
            <a:pPr>
              <a:lnSpc>
                <a:spcPct val="100000"/>
              </a:lnSpc>
              <a:spcBef>
                <a:spcPts val="0"/>
              </a:spcBef>
              <a:buNone/>
            </a:pPr>
            <a:r>
              <a:rPr lang="en-US" sz="900">
                <a:solidFill>
                  <a:srgbClr val="CCCCCC"/>
                </a:solidFill>
                <a:latin typeface="Consolas"/>
                <a:ea typeface="+mn-lt"/>
                <a:cs typeface="+mn-lt"/>
              </a:rPr>
              <a:t>  </a:t>
            </a:r>
            <a:r>
              <a:rPr lang="en-US" sz="900" err="1">
                <a:solidFill>
                  <a:srgbClr val="569CD6"/>
                </a:solidFill>
                <a:latin typeface="Consolas"/>
                <a:ea typeface="+mn-lt"/>
                <a:cs typeface="+mn-lt"/>
              </a:rPr>
              <a:t>readonly</a:t>
            </a:r>
            <a:r>
              <a:rPr lang="en-US" sz="900">
                <a:solidFill>
                  <a:srgbClr val="CCCCCC"/>
                </a:solidFill>
                <a:latin typeface="Consolas"/>
                <a:ea typeface="+mn-lt"/>
                <a:cs typeface="+mn-lt"/>
              </a:rPr>
              <a:t> </a:t>
            </a:r>
            <a:r>
              <a:rPr lang="en-US" sz="900">
                <a:solidFill>
                  <a:srgbClr val="4FC1FF"/>
                </a:solidFill>
                <a:latin typeface="Consolas"/>
                <a:ea typeface="+mn-lt"/>
                <a:cs typeface="+mn-lt"/>
              </a:rPr>
              <a:t>var1</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4EC9B0"/>
                </a:solidFill>
                <a:latin typeface="Consolas"/>
                <a:ea typeface="+mn-lt"/>
                <a:cs typeface="+mn-lt"/>
              </a:rPr>
              <a:t>string</a:t>
            </a:r>
            <a:r>
              <a:rPr lang="en-US" sz="900">
                <a:solidFill>
                  <a:srgbClr val="CCCCCC"/>
                </a:solidFill>
                <a:latin typeface="Consolas"/>
                <a:ea typeface="+mn-lt"/>
                <a:cs typeface="+mn-lt"/>
              </a:rPr>
              <a:t>; </a:t>
            </a:r>
            <a:r>
              <a:rPr lang="en-US" sz="900">
                <a:solidFill>
                  <a:srgbClr val="6A9955"/>
                </a:solidFill>
                <a:latin typeface="Consolas"/>
                <a:ea typeface="+mn-lt"/>
                <a:cs typeface="+mn-lt"/>
              </a:rPr>
              <a:t>// Only can be assigned in the constructor.</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private</a:t>
            </a:r>
            <a:r>
              <a:rPr lang="en-US" sz="900">
                <a:solidFill>
                  <a:srgbClr val="CCCCCC"/>
                </a:solidFill>
                <a:latin typeface="Consolas"/>
                <a:ea typeface="+mn-lt"/>
                <a:cs typeface="+mn-lt"/>
              </a:rPr>
              <a:t> </a:t>
            </a:r>
            <a:r>
              <a:rPr lang="en-US" sz="900">
                <a:solidFill>
                  <a:srgbClr val="9CDCFE"/>
                </a:solidFill>
                <a:latin typeface="Consolas"/>
                <a:ea typeface="+mn-lt"/>
                <a:cs typeface="+mn-lt"/>
              </a:rPr>
              <a:t>var2</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4EC9B0"/>
                </a:solidFill>
                <a:latin typeface="Consolas"/>
                <a:ea typeface="+mn-lt"/>
                <a:cs typeface="+mn-lt"/>
              </a:rPr>
              <a:t>string</a:t>
            </a:r>
            <a:r>
              <a:rPr lang="en-US" sz="900">
                <a:solidFill>
                  <a:srgbClr val="CCCCCC"/>
                </a:solidFill>
                <a:latin typeface="Consolas"/>
                <a:ea typeface="+mn-lt"/>
                <a:cs typeface="+mn-lt"/>
              </a:rPr>
              <a:t>; </a:t>
            </a:r>
            <a:r>
              <a:rPr lang="en-US" sz="900">
                <a:solidFill>
                  <a:srgbClr val="6A9955"/>
                </a:solidFill>
                <a:latin typeface="Consolas"/>
                <a:ea typeface="+mn-lt"/>
                <a:cs typeface="+mn-lt"/>
              </a:rPr>
              <a:t>// Only can be accessed in the class.</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protected</a:t>
            </a:r>
            <a:r>
              <a:rPr lang="en-US" sz="900">
                <a:solidFill>
                  <a:srgbClr val="CCCCCC"/>
                </a:solidFill>
                <a:latin typeface="Consolas"/>
                <a:ea typeface="+mn-lt"/>
                <a:cs typeface="+mn-lt"/>
              </a:rPr>
              <a:t> </a:t>
            </a:r>
            <a:r>
              <a:rPr lang="en-US" sz="900">
                <a:solidFill>
                  <a:srgbClr val="9CDCFE"/>
                </a:solidFill>
                <a:latin typeface="Consolas"/>
                <a:ea typeface="+mn-lt"/>
                <a:cs typeface="+mn-lt"/>
              </a:rPr>
              <a:t>var3</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4EC9B0"/>
                </a:solidFill>
                <a:latin typeface="Consolas"/>
                <a:ea typeface="+mn-lt"/>
                <a:cs typeface="+mn-lt"/>
              </a:rPr>
              <a:t>string</a:t>
            </a:r>
            <a:r>
              <a:rPr lang="en-US" sz="900">
                <a:solidFill>
                  <a:srgbClr val="CCCCCC"/>
                </a:solidFill>
                <a:latin typeface="Consolas"/>
                <a:ea typeface="+mn-lt"/>
                <a:cs typeface="+mn-lt"/>
              </a:rPr>
              <a:t>; </a:t>
            </a:r>
            <a:r>
              <a:rPr lang="en-US" sz="900">
                <a:solidFill>
                  <a:srgbClr val="6A9955"/>
                </a:solidFill>
                <a:latin typeface="Consolas"/>
                <a:ea typeface="+mn-lt"/>
                <a:cs typeface="+mn-lt"/>
              </a:rPr>
              <a:t>// Only can be accessed in the class and its subclasses.</a:t>
            </a:r>
            <a:endParaRPr lang="en-US" sz="900"/>
          </a:p>
          <a:p>
            <a:pPr>
              <a:lnSpc>
                <a:spcPct val="100000"/>
              </a:lnSpc>
              <a:spcBef>
                <a:spcPts val="0"/>
              </a:spcBef>
              <a:buNone/>
            </a:pPr>
            <a:endParaRPr lang="en-US" sz="900">
              <a:solidFill>
                <a:srgbClr val="6A9955"/>
              </a:solidFill>
              <a:latin typeface="Consolas"/>
              <a:ea typeface="+mn-lt"/>
              <a:cs typeface="+mn-lt"/>
            </a:endParaRPr>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constructor</a:t>
            </a:r>
            <a:r>
              <a:rPr lang="en-US" sz="900">
                <a:solidFill>
                  <a:srgbClr val="CCCCCC"/>
                </a:solidFill>
                <a:latin typeface="Consolas"/>
                <a:ea typeface="+mn-lt"/>
                <a:cs typeface="+mn-lt"/>
              </a:rPr>
              <a:t>() {</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this</a:t>
            </a:r>
            <a:r>
              <a:rPr lang="en-US" sz="900">
                <a:solidFill>
                  <a:srgbClr val="CCCCCC"/>
                </a:solidFill>
                <a:latin typeface="Consolas"/>
                <a:ea typeface="+mn-lt"/>
                <a:cs typeface="+mn-lt"/>
              </a:rPr>
              <a:t>.</a:t>
            </a:r>
            <a:r>
              <a:rPr lang="en-US" sz="900">
                <a:solidFill>
                  <a:srgbClr val="4FC1FF"/>
                </a:solidFill>
                <a:latin typeface="Consolas"/>
                <a:ea typeface="+mn-lt"/>
                <a:cs typeface="+mn-lt"/>
              </a:rPr>
              <a:t>var1</a:t>
            </a:r>
            <a:r>
              <a:rPr lang="en-US" sz="900">
                <a:solidFill>
                  <a:srgbClr val="CCCCCC"/>
                </a:solidFill>
                <a:latin typeface="Consolas"/>
                <a:ea typeface="+mn-lt"/>
                <a:cs typeface="+mn-lt"/>
              </a:rPr>
              <a:t> </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CE9178"/>
                </a:solidFill>
                <a:latin typeface="Consolas"/>
                <a:ea typeface="+mn-lt"/>
                <a:cs typeface="+mn-lt"/>
              </a:rPr>
              <a:t>'var1'</a:t>
            </a:r>
            <a:r>
              <a:rPr lang="en-US" sz="900">
                <a:solidFill>
                  <a:srgbClr val="CCCCCC"/>
                </a:solidFill>
                <a:latin typeface="Consolas"/>
                <a:ea typeface="+mn-lt"/>
                <a:cs typeface="+mn-lt"/>
              </a:rPr>
              <a:t>; </a:t>
            </a:r>
            <a:r>
              <a:rPr lang="en-US" sz="900">
                <a:solidFill>
                  <a:srgbClr val="6A9955"/>
                </a:solidFill>
                <a:latin typeface="Consolas"/>
                <a:ea typeface="+mn-lt"/>
                <a:cs typeface="+mn-lt"/>
              </a:rPr>
              <a:t>// </a:t>
            </a:r>
            <a:r>
              <a:rPr lang="en-US" sz="900" err="1">
                <a:solidFill>
                  <a:srgbClr val="6A9955"/>
                </a:solidFill>
                <a:latin typeface="Consolas"/>
                <a:ea typeface="+mn-lt"/>
                <a:cs typeface="+mn-lt"/>
              </a:rPr>
              <a:t>readonly</a:t>
            </a:r>
            <a:r>
              <a:rPr lang="en-US" sz="900">
                <a:solidFill>
                  <a:srgbClr val="6A9955"/>
                </a:solidFill>
                <a:latin typeface="Consolas"/>
                <a:ea typeface="+mn-lt"/>
                <a:cs typeface="+mn-lt"/>
              </a:rPr>
              <a:t> properties can be assigned in the constructor.</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this</a:t>
            </a:r>
            <a:r>
              <a:rPr lang="en-US" sz="900">
                <a:solidFill>
                  <a:srgbClr val="CCCCCC"/>
                </a:solidFill>
                <a:latin typeface="Consolas"/>
                <a:ea typeface="+mn-lt"/>
                <a:cs typeface="+mn-lt"/>
              </a:rPr>
              <a:t>.</a:t>
            </a:r>
            <a:r>
              <a:rPr lang="en-US" sz="900">
                <a:solidFill>
                  <a:srgbClr val="9CDCFE"/>
                </a:solidFill>
                <a:latin typeface="Consolas"/>
                <a:ea typeface="+mn-lt"/>
                <a:cs typeface="+mn-lt"/>
              </a:rPr>
              <a:t>var2</a:t>
            </a:r>
            <a:r>
              <a:rPr lang="en-US" sz="900">
                <a:solidFill>
                  <a:srgbClr val="CCCCCC"/>
                </a:solidFill>
                <a:latin typeface="Consolas"/>
                <a:ea typeface="+mn-lt"/>
                <a:cs typeface="+mn-lt"/>
              </a:rPr>
              <a:t> </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CE9178"/>
                </a:solidFill>
                <a:latin typeface="Consolas"/>
                <a:ea typeface="+mn-lt"/>
                <a:cs typeface="+mn-lt"/>
              </a:rPr>
              <a:t>'var2'</a:t>
            </a:r>
            <a:r>
              <a:rPr lang="en-US" sz="900">
                <a:solidFill>
                  <a:srgbClr val="CCCCCC"/>
                </a:solidFill>
                <a:latin typeface="Consolas"/>
                <a:ea typeface="+mn-lt"/>
                <a:cs typeface="+mn-lt"/>
              </a:rPr>
              <a:t>;</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this</a:t>
            </a:r>
            <a:r>
              <a:rPr lang="en-US" sz="900">
                <a:solidFill>
                  <a:srgbClr val="CCCCCC"/>
                </a:solidFill>
                <a:latin typeface="Consolas"/>
                <a:ea typeface="+mn-lt"/>
                <a:cs typeface="+mn-lt"/>
              </a:rPr>
              <a:t>.</a:t>
            </a:r>
            <a:r>
              <a:rPr lang="en-US" sz="900">
                <a:solidFill>
                  <a:srgbClr val="9CDCFE"/>
                </a:solidFill>
                <a:latin typeface="Consolas"/>
                <a:ea typeface="+mn-lt"/>
                <a:cs typeface="+mn-lt"/>
              </a:rPr>
              <a:t>var3</a:t>
            </a:r>
            <a:r>
              <a:rPr lang="en-US" sz="900">
                <a:solidFill>
                  <a:srgbClr val="CCCCCC"/>
                </a:solidFill>
                <a:latin typeface="Consolas"/>
                <a:ea typeface="+mn-lt"/>
                <a:cs typeface="+mn-lt"/>
              </a:rPr>
              <a:t> </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CE9178"/>
                </a:solidFill>
                <a:latin typeface="Consolas"/>
                <a:ea typeface="+mn-lt"/>
                <a:cs typeface="+mn-lt"/>
              </a:rPr>
              <a:t>'var3'</a:t>
            </a:r>
            <a:r>
              <a:rPr lang="en-US" sz="900">
                <a:solidFill>
                  <a:srgbClr val="CCCCCC"/>
                </a:solidFill>
                <a:latin typeface="Consolas"/>
                <a:ea typeface="+mn-lt"/>
                <a:cs typeface="+mn-lt"/>
              </a:rPr>
              <a:t>;</a:t>
            </a:r>
            <a:endParaRPr lang="en-US" sz="900"/>
          </a:p>
          <a:p>
            <a:pPr>
              <a:lnSpc>
                <a:spcPct val="100000"/>
              </a:lnSpc>
              <a:spcBef>
                <a:spcPts val="0"/>
              </a:spcBef>
              <a:buNone/>
            </a:pPr>
            <a:r>
              <a:rPr lang="en-US" sz="900">
                <a:solidFill>
                  <a:srgbClr val="CCCCCC"/>
                </a:solidFill>
                <a:latin typeface="Consolas"/>
                <a:ea typeface="+mn-lt"/>
                <a:cs typeface="+mn-lt"/>
              </a:rPr>
              <a:t>  }</a:t>
            </a:r>
            <a:endParaRPr lang="en-US" sz="900"/>
          </a:p>
          <a:p>
            <a:pPr>
              <a:lnSpc>
                <a:spcPct val="100000"/>
              </a:lnSpc>
              <a:spcBef>
                <a:spcPts val="0"/>
              </a:spcBef>
              <a:buNone/>
            </a:pPr>
            <a:endParaRPr lang="en-US" sz="900">
              <a:solidFill>
                <a:srgbClr val="CCCCCC"/>
              </a:solidFill>
              <a:latin typeface="Consolas"/>
              <a:ea typeface="+mn-lt"/>
              <a:cs typeface="+mn-lt"/>
            </a:endParaRPr>
          </a:p>
          <a:p>
            <a:pPr>
              <a:lnSpc>
                <a:spcPct val="100000"/>
              </a:lnSpc>
              <a:spcBef>
                <a:spcPts val="0"/>
              </a:spcBef>
              <a:buNone/>
            </a:pPr>
            <a:r>
              <a:rPr lang="en-US" sz="900">
                <a:solidFill>
                  <a:srgbClr val="CCCCCC"/>
                </a:solidFill>
                <a:latin typeface="Consolas"/>
                <a:ea typeface="+mn-lt"/>
                <a:cs typeface="+mn-lt"/>
              </a:rPr>
              <a:t>  </a:t>
            </a:r>
            <a:r>
              <a:rPr lang="en-US" sz="900">
                <a:solidFill>
                  <a:srgbClr val="6A9955"/>
                </a:solidFill>
                <a:latin typeface="Consolas"/>
                <a:ea typeface="+mn-lt"/>
                <a:cs typeface="+mn-lt"/>
              </a:rPr>
              <a:t>// static methods can be called without instantiating the class.</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static</a:t>
            </a:r>
            <a:r>
              <a:rPr lang="en-US" sz="900">
                <a:solidFill>
                  <a:srgbClr val="CCCCCC"/>
                </a:solidFill>
                <a:latin typeface="Consolas"/>
                <a:ea typeface="+mn-lt"/>
                <a:cs typeface="+mn-lt"/>
              </a:rPr>
              <a:t> </a:t>
            </a:r>
            <a:r>
              <a:rPr lang="en-US" sz="900" err="1">
                <a:solidFill>
                  <a:srgbClr val="DCDCAA"/>
                </a:solidFill>
                <a:latin typeface="Consolas"/>
                <a:ea typeface="+mn-lt"/>
                <a:cs typeface="+mn-lt"/>
              </a:rPr>
              <a:t>staticMethod</a:t>
            </a:r>
            <a:r>
              <a:rPr lang="en-US" sz="900">
                <a:solidFill>
                  <a:srgbClr val="CCCCCC"/>
                </a:solidFill>
                <a:latin typeface="Consolas"/>
                <a:ea typeface="+mn-lt"/>
                <a:cs typeface="+mn-lt"/>
              </a:rPr>
              <a:t>(</a:t>
            </a:r>
            <a:r>
              <a:rPr lang="en-US" sz="900">
                <a:solidFill>
                  <a:srgbClr val="9CDCFE"/>
                </a:solidFill>
                <a:latin typeface="Consolas"/>
                <a:ea typeface="+mn-lt"/>
                <a:cs typeface="+mn-lt"/>
              </a:rPr>
              <a:t>x</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4EC9B0"/>
                </a:solidFill>
                <a:latin typeface="Consolas"/>
                <a:ea typeface="+mn-lt"/>
                <a:cs typeface="+mn-lt"/>
              </a:rPr>
              <a:t>string</a:t>
            </a:r>
            <a:r>
              <a:rPr lang="en-US" sz="900">
                <a:solidFill>
                  <a:srgbClr val="CCCCCC"/>
                </a:solidFill>
                <a:latin typeface="Consolas"/>
                <a:ea typeface="+mn-lt"/>
                <a:cs typeface="+mn-lt"/>
              </a:rPr>
              <a:t>, </a:t>
            </a:r>
            <a:r>
              <a:rPr lang="en-US" sz="900">
                <a:solidFill>
                  <a:srgbClr val="9CDCFE"/>
                </a:solidFill>
                <a:latin typeface="Consolas"/>
                <a:ea typeface="+mn-lt"/>
                <a:cs typeface="+mn-lt"/>
              </a:rPr>
              <a:t>y</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4EC9B0"/>
                </a:solidFill>
                <a:latin typeface="Consolas"/>
                <a:ea typeface="+mn-lt"/>
                <a:cs typeface="+mn-lt"/>
              </a:rPr>
              <a:t>string</a:t>
            </a:r>
            <a:r>
              <a:rPr lang="en-US" sz="900">
                <a:solidFill>
                  <a:srgbClr val="CCCCCC"/>
                </a:solidFill>
                <a:latin typeface="Consolas"/>
                <a:ea typeface="+mn-lt"/>
                <a:cs typeface="+mn-lt"/>
              </a:rPr>
              <a:t>)</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4EC9B0"/>
                </a:solidFill>
                <a:latin typeface="Consolas"/>
                <a:ea typeface="+mn-lt"/>
                <a:cs typeface="+mn-lt"/>
              </a:rPr>
              <a:t>string</a:t>
            </a:r>
            <a:r>
              <a:rPr lang="en-US" sz="900">
                <a:solidFill>
                  <a:srgbClr val="CCCCCC"/>
                </a:solidFill>
                <a:latin typeface="Consolas"/>
                <a:ea typeface="+mn-lt"/>
                <a:cs typeface="+mn-lt"/>
              </a:rPr>
              <a:t>[] {</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C586C0"/>
                </a:solidFill>
                <a:latin typeface="Consolas"/>
                <a:ea typeface="+mn-lt"/>
                <a:cs typeface="+mn-lt"/>
              </a:rPr>
              <a:t>return</a:t>
            </a:r>
            <a:r>
              <a:rPr lang="en-US" sz="900">
                <a:solidFill>
                  <a:srgbClr val="CCCCCC"/>
                </a:solidFill>
                <a:latin typeface="Consolas"/>
                <a:ea typeface="+mn-lt"/>
                <a:cs typeface="+mn-lt"/>
              </a:rPr>
              <a:t> [</a:t>
            </a:r>
            <a:r>
              <a:rPr lang="en-US" sz="900">
                <a:solidFill>
                  <a:srgbClr val="9CDCFE"/>
                </a:solidFill>
                <a:latin typeface="Consolas"/>
                <a:ea typeface="+mn-lt"/>
                <a:cs typeface="+mn-lt"/>
              </a:rPr>
              <a:t>x</a:t>
            </a:r>
            <a:r>
              <a:rPr lang="en-US" sz="900">
                <a:solidFill>
                  <a:srgbClr val="CCCCCC"/>
                </a:solidFill>
                <a:latin typeface="Consolas"/>
                <a:ea typeface="+mn-lt"/>
                <a:cs typeface="+mn-lt"/>
              </a:rPr>
              <a:t>, </a:t>
            </a:r>
            <a:r>
              <a:rPr lang="en-US" sz="900">
                <a:solidFill>
                  <a:srgbClr val="9CDCFE"/>
                </a:solidFill>
                <a:latin typeface="Consolas"/>
                <a:ea typeface="+mn-lt"/>
                <a:cs typeface="+mn-lt"/>
              </a:rPr>
              <a:t>y</a:t>
            </a:r>
            <a:r>
              <a:rPr lang="en-US" sz="900">
                <a:solidFill>
                  <a:srgbClr val="CCCCCC"/>
                </a:solidFill>
                <a:latin typeface="Consolas"/>
                <a:ea typeface="+mn-lt"/>
                <a:cs typeface="+mn-lt"/>
              </a:rPr>
              <a:t>];</a:t>
            </a:r>
            <a:endParaRPr lang="en-US" sz="900"/>
          </a:p>
          <a:p>
            <a:pPr>
              <a:lnSpc>
                <a:spcPct val="100000"/>
              </a:lnSpc>
              <a:spcBef>
                <a:spcPts val="0"/>
              </a:spcBef>
              <a:buNone/>
            </a:pPr>
            <a:r>
              <a:rPr lang="en-US" sz="900">
                <a:solidFill>
                  <a:srgbClr val="CCCCCC"/>
                </a:solidFill>
                <a:latin typeface="Consolas"/>
                <a:ea typeface="+mn-lt"/>
                <a:cs typeface="+mn-lt"/>
              </a:rPr>
              <a:t>  }</a:t>
            </a:r>
            <a:endParaRPr lang="en-US" sz="900"/>
          </a:p>
          <a:p>
            <a:pPr>
              <a:lnSpc>
                <a:spcPct val="100000"/>
              </a:lnSpc>
              <a:spcBef>
                <a:spcPts val="0"/>
              </a:spcBef>
              <a:buNone/>
            </a:pPr>
            <a:r>
              <a:rPr lang="en-US" sz="900">
                <a:solidFill>
                  <a:srgbClr val="CCCCCC"/>
                </a:solidFill>
                <a:latin typeface="Consolas"/>
                <a:ea typeface="+mn-lt"/>
                <a:cs typeface="+mn-lt"/>
              </a:rPr>
              <a:t>}</a:t>
            </a:r>
            <a:endParaRPr lang="en-US" sz="900"/>
          </a:p>
          <a:p>
            <a:pPr>
              <a:lnSpc>
                <a:spcPct val="100000"/>
              </a:lnSpc>
              <a:spcBef>
                <a:spcPts val="0"/>
              </a:spcBef>
              <a:buNone/>
            </a:pPr>
            <a:endParaRPr lang="en-US" sz="900">
              <a:solidFill>
                <a:srgbClr val="CCCCCC"/>
              </a:solidFill>
              <a:latin typeface="Consolas"/>
              <a:ea typeface="+mn-lt"/>
              <a:cs typeface="+mn-lt"/>
            </a:endParaRPr>
          </a:p>
          <a:p>
            <a:pPr>
              <a:lnSpc>
                <a:spcPct val="100000"/>
              </a:lnSpc>
              <a:spcBef>
                <a:spcPts val="0"/>
              </a:spcBef>
              <a:buNone/>
            </a:pPr>
            <a:r>
              <a:rPr lang="en-US" sz="900">
                <a:solidFill>
                  <a:srgbClr val="569CD6"/>
                </a:solidFill>
                <a:latin typeface="Consolas"/>
                <a:ea typeface="+mn-lt"/>
                <a:cs typeface="+mn-lt"/>
              </a:rPr>
              <a:t>class</a:t>
            </a:r>
            <a:r>
              <a:rPr lang="en-US" sz="900">
                <a:solidFill>
                  <a:srgbClr val="CCCCCC"/>
                </a:solidFill>
                <a:latin typeface="Consolas"/>
                <a:ea typeface="+mn-lt"/>
                <a:cs typeface="+mn-lt"/>
              </a:rPr>
              <a:t> </a:t>
            </a:r>
            <a:r>
              <a:rPr lang="en-US" sz="900" err="1">
                <a:solidFill>
                  <a:srgbClr val="4EC9B0"/>
                </a:solidFill>
                <a:latin typeface="Consolas"/>
                <a:ea typeface="+mn-lt"/>
                <a:cs typeface="+mn-lt"/>
              </a:rPr>
              <a:t>SubClass</a:t>
            </a:r>
            <a:r>
              <a:rPr lang="en-US" sz="900">
                <a:solidFill>
                  <a:srgbClr val="CCCCCC"/>
                </a:solidFill>
                <a:latin typeface="Consolas"/>
                <a:ea typeface="+mn-lt"/>
                <a:cs typeface="+mn-lt"/>
              </a:rPr>
              <a:t> </a:t>
            </a:r>
            <a:r>
              <a:rPr lang="en-US" sz="900">
                <a:solidFill>
                  <a:srgbClr val="569CD6"/>
                </a:solidFill>
                <a:latin typeface="Consolas"/>
                <a:ea typeface="+mn-lt"/>
                <a:cs typeface="+mn-lt"/>
              </a:rPr>
              <a:t>extends</a:t>
            </a:r>
            <a:r>
              <a:rPr lang="en-US" sz="900">
                <a:solidFill>
                  <a:srgbClr val="CCCCCC"/>
                </a:solidFill>
                <a:latin typeface="Consolas"/>
                <a:ea typeface="+mn-lt"/>
                <a:cs typeface="+mn-lt"/>
              </a:rPr>
              <a:t> </a:t>
            </a:r>
            <a:r>
              <a:rPr lang="en-US" sz="900" err="1">
                <a:solidFill>
                  <a:srgbClr val="4EC9B0"/>
                </a:solidFill>
                <a:latin typeface="Consolas"/>
                <a:ea typeface="+mn-lt"/>
                <a:cs typeface="+mn-lt"/>
              </a:rPr>
              <a:t>BaseClass</a:t>
            </a:r>
            <a:r>
              <a:rPr lang="en-US" sz="900">
                <a:solidFill>
                  <a:srgbClr val="CCCCCC"/>
                </a:solidFill>
                <a:latin typeface="Consolas"/>
                <a:ea typeface="+mn-lt"/>
                <a:cs typeface="+mn-lt"/>
              </a:rPr>
              <a:t> {</a:t>
            </a:r>
            <a:endParaRPr lang="en-US" sz="900"/>
          </a:p>
          <a:p>
            <a:pPr>
              <a:lnSpc>
                <a:spcPct val="100000"/>
              </a:lnSpc>
              <a:spcBef>
                <a:spcPts val="0"/>
              </a:spcBef>
              <a:buNone/>
            </a:pPr>
            <a:endParaRPr lang="en-US" sz="900">
              <a:solidFill>
                <a:srgbClr val="CCCCCC"/>
              </a:solidFill>
              <a:latin typeface="Consolas"/>
              <a:ea typeface="+mn-lt"/>
              <a:cs typeface="+mn-lt"/>
            </a:endParaRPr>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constructor</a:t>
            </a:r>
            <a:r>
              <a:rPr lang="en-US" sz="900">
                <a:solidFill>
                  <a:srgbClr val="CCCCCC"/>
                </a:solidFill>
                <a:latin typeface="Consolas"/>
                <a:ea typeface="+mn-lt"/>
                <a:cs typeface="+mn-lt"/>
              </a:rPr>
              <a:t>() {</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super</a:t>
            </a:r>
            <a:r>
              <a:rPr lang="en-US" sz="900">
                <a:solidFill>
                  <a:srgbClr val="CCCCCC"/>
                </a:solidFill>
                <a:latin typeface="Consolas"/>
                <a:ea typeface="+mn-lt"/>
                <a:cs typeface="+mn-lt"/>
              </a:rPr>
              <a:t>();</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this</a:t>
            </a:r>
            <a:r>
              <a:rPr lang="en-US" sz="900">
                <a:solidFill>
                  <a:srgbClr val="CCCCCC"/>
                </a:solidFill>
                <a:latin typeface="Consolas"/>
                <a:ea typeface="+mn-lt"/>
                <a:cs typeface="+mn-lt"/>
              </a:rPr>
              <a:t>.</a:t>
            </a:r>
            <a:r>
              <a:rPr lang="en-US" sz="900">
                <a:solidFill>
                  <a:srgbClr val="4FC1FF"/>
                </a:solidFill>
                <a:latin typeface="Consolas"/>
                <a:ea typeface="+mn-lt"/>
                <a:cs typeface="+mn-lt"/>
              </a:rPr>
              <a:t>var1</a:t>
            </a:r>
            <a:r>
              <a:rPr lang="en-US" sz="900">
                <a:solidFill>
                  <a:srgbClr val="CCCCCC"/>
                </a:solidFill>
                <a:latin typeface="Consolas"/>
                <a:ea typeface="+mn-lt"/>
                <a:cs typeface="+mn-lt"/>
              </a:rPr>
              <a:t> </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CE9178"/>
                </a:solidFill>
                <a:latin typeface="Consolas"/>
                <a:ea typeface="+mn-lt"/>
                <a:cs typeface="+mn-lt"/>
              </a:rPr>
              <a:t>'var1'</a:t>
            </a:r>
            <a:r>
              <a:rPr lang="en-US" sz="900">
                <a:solidFill>
                  <a:srgbClr val="CCCCCC"/>
                </a:solidFill>
                <a:latin typeface="Consolas"/>
                <a:ea typeface="+mn-lt"/>
                <a:cs typeface="+mn-lt"/>
              </a:rPr>
              <a:t>; </a:t>
            </a:r>
            <a:r>
              <a:rPr lang="en-US" sz="900">
                <a:solidFill>
                  <a:srgbClr val="6A9955"/>
                </a:solidFill>
                <a:latin typeface="Consolas"/>
                <a:ea typeface="+mn-lt"/>
                <a:cs typeface="+mn-lt"/>
              </a:rPr>
              <a:t>// Cannot assign to 'var1' because it is a read-only property.</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this</a:t>
            </a:r>
            <a:r>
              <a:rPr lang="en-US" sz="900">
                <a:solidFill>
                  <a:srgbClr val="CCCCCC"/>
                </a:solidFill>
                <a:latin typeface="Consolas"/>
                <a:ea typeface="+mn-lt"/>
                <a:cs typeface="+mn-lt"/>
              </a:rPr>
              <a:t>.</a:t>
            </a:r>
            <a:r>
              <a:rPr lang="en-US" sz="900">
                <a:solidFill>
                  <a:srgbClr val="9CDCFE"/>
                </a:solidFill>
                <a:latin typeface="Consolas"/>
                <a:ea typeface="+mn-lt"/>
                <a:cs typeface="+mn-lt"/>
              </a:rPr>
              <a:t>var2</a:t>
            </a:r>
            <a:r>
              <a:rPr lang="en-US" sz="900">
                <a:solidFill>
                  <a:srgbClr val="CCCCCC"/>
                </a:solidFill>
                <a:latin typeface="Consolas"/>
                <a:ea typeface="+mn-lt"/>
                <a:cs typeface="+mn-lt"/>
              </a:rPr>
              <a:t> </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CE9178"/>
                </a:solidFill>
                <a:latin typeface="Consolas"/>
                <a:ea typeface="+mn-lt"/>
                <a:cs typeface="+mn-lt"/>
              </a:rPr>
              <a:t>'var2'</a:t>
            </a:r>
            <a:r>
              <a:rPr lang="en-US" sz="900">
                <a:solidFill>
                  <a:srgbClr val="CCCCCC"/>
                </a:solidFill>
                <a:latin typeface="Consolas"/>
                <a:ea typeface="+mn-lt"/>
                <a:cs typeface="+mn-lt"/>
              </a:rPr>
              <a:t>; </a:t>
            </a:r>
            <a:r>
              <a:rPr lang="en-US" sz="900">
                <a:solidFill>
                  <a:srgbClr val="6A9955"/>
                </a:solidFill>
                <a:latin typeface="Consolas"/>
                <a:ea typeface="+mn-lt"/>
                <a:cs typeface="+mn-lt"/>
              </a:rPr>
              <a:t>// Property 'var2' is private and only accessible within class '</a:t>
            </a:r>
            <a:r>
              <a:rPr lang="en-US" sz="900" err="1">
                <a:solidFill>
                  <a:srgbClr val="6A9955"/>
                </a:solidFill>
                <a:latin typeface="Consolas"/>
                <a:ea typeface="+mn-lt"/>
                <a:cs typeface="+mn-lt"/>
              </a:rPr>
              <a:t>BaseClass</a:t>
            </a:r>
            <a:r>
              <a:rPr lang="en-US" sz="900">
                <a:solidFill>
                  <a:srgbClr val="6A9955"/>
                </a:solidFill>
                <a:latin typeface="Consolas"/>
                <a:ea typeface="+mn-lt"/>
                <a:cs typeface="+mn-lt"/>
              </a:rPr>
              <a:t>'.</a:t>
            </a:r>
            <a:endParaRPr lang="en-US" sz="900"/>
          </a:p>
          <a:p>
            <a:pPr>
              <a:lnSpc>
                <a:spcPct val="100000"/>
              </a:lnSpc>
              <a:spcBef>
                <a:spcPts val="0"/>
              </a:spcBef>
              <a:buNone/>
            </a:pPr>
            <a:r>
              <a:rPr lang="en-US" sz="900">
                <a:solidFill>
                  <a:srgbClr val="CCCCCC"/>
                </a:solidFill>
                <a:latin typeface="Consolas"/>
                <a:ea typeface="+mn-lt"/>
                <a:cs typeface="+mn-lt"/>
              </a:rPr>
              <a:t>    </a:t>
            </a:r>
            <a:r>
              <a:rPr lang="en-US" sz="900">
                <a:solidFill>
                  <a:srgbClr val="569CD6"/>
                </a:solidFill>
                <a:latin typeface="Consolas"/>
                <a:ea typeface="+mn-lt"/>
                <a:cs typeface="+mn-lt"/>
              </a:rPr>
              <a:t>this</a:t>
            </a:r>
            <a:r>
              <a:rPr lang="en-US" sz="900">
                <a:solidFill>
                  <a:srgbClr val="CCCCCC"/>
                </a:solidFill>
                <a:latin typeface="Consolas"/>
                <a:ea typeface="+mn-lt"/>
                <a:cs typeface="+mn-lt"/>
              </a:rPr>
              <a:t>.</a:t>
            </a:r>
            <a:r>
              <a:rPr lang="en-US" sz="900">
                <a:solidFill>
                  <a:srgbClr val="9CDCFE"/>
                </a:solidFill>
                <a:latin typeface="Consolas"/>
                <a:ea typeface="+mn-lt"/>
                <a:cs typeface="+mn-lt"/>
              </a:rPr>
              <a:t>var3</a:t>
            </a:r>
            <a:r>
              <a:rPr lang="en-US" sz="900">
                <a:solidFill>
                  <a:srgbClr val="CCCCCC"/>
                </a:solidFill>
                <a:latin typeface="Consolas"/>
                <a:ea typeface="+mn-lt"/>
                <a:cs typeface="+mn-lt"/>
              </a:rPr>
              <a:t> </a:t>
            </a:r>
            <a:r>
              <a:rPr lang="en-US" sz="900">
                <a:solidFill>
                  <a:srgbClr val="D4D4D4"/>
                </a:solidFill>
                <a:latin typeface="Consolas"/>
                <a:ea typeface="+mn-lt"/>
                <a:cs typeface="+mn-lt"/>
              </a:rPr>
              <a:t>=</a:t>
            </a:r>
            <a:r>
              <a:rPr lang="en-US" sz="900">
                <a:solidFill>
                  <a:srgbClr val="CCCCCC"/>
                </a:solidFill>
                <a:latin typeface="Consolas"/>
                <a:ea typeface="+mn-lt"/>
                <a:cs typeface="+mn-lt"/>
              </a:rPr>
              <a:t> </a:t>
            </a:r>
            <a:r>
              <a:rPr lang="en-US" sz="900">
                <a:solidFill>
                  <a:srgbClr val="CE9178"/>
                </a:solidFill>
                <a:latin typeface="Consolas"/>
                <a:ea typeface="+mn-lt"/>
                <a:cs typeface="+mn-lt"/>
              </a:rPr>
              <a:t>'var3'</a:t>
            </a:r>
            <a:r>
              <a:rPr lang="en-US" sz="900">
                <a:solidFill>
                  <a:srgbClr val="CCCCCC"/>
                </a:solidFill>
                <a:latin typeface="Consolas"/>
                <a:ea typeface="+mn-lt"/>
                <a:cs typeface="+mn-lt"/>
              </a:rPr>
              <a:t>;</a:t>
            </a:r>
            <a:endParaRPr lang="en-US" sz="900"/>
          </a:p>
          <a:p>
            <a:pPr>
              <a:lnSpc>
                <a:spcPct val="100000"/>
              </a:lnSpc>
              <a:spcBef>
                <a:spcPts val="0"/>
              </a:spcBef>
              <a:buNone/>
            </a:pPr>
            <a:r>
              <a:rPr lang="en-US" sz="900">
                <a:solidFill>
                  <a:srgbClr val="CCCCCC"/>
                </a:solidFill>
                <a:latin typeface="Consolas"/>
                <a:ea typeface="+mn-lt"/>
                <a:cs typeface="+mn-lt"/>
              </a:rPr>
              <a:t>  }</a:t>
            </a:r>
            <a:endParaRPr lang="en-US" sz="900"/>
          </a:p>
          <a:p>
            <a:pPr>
              <a:lnSpc>
                <a:spcPct val="100000"/>
              </a:lnSpc>
              <a:spcBef>
                <a:spcPts val="0"/>
              </a:spcBef>
              <a:buNone/>
            </a:pPr>
            <a:r>
              <a:rPr lang="en-US" sz="900">
                <a:solidFill>
                  <a:srgbClr val="CCCCCC"/>
                </a:solidFill>
                <a:latin typeface="Consolas"/>
              </a:rPr>
              <a:t>}</a:t>
            </a:r>
          </a:p>
          <a:p>
            <a:pPr>
              <a:lnSpc>
                <a:spcPct val="100000"/>
              </a:lnSpc>
              <a:spcBef>
                <a:spcPts val="0"/>
              </a:spcBef>
              <a:buNone/>
            </a:pPr>
            <a:endParaRPr lang="en-US" sz="900">
              <a:solidFill>
                <a:srgbClr val="CCCCCC"/>
              </a:solidFill>
              <a:latin typeface="Consolas"/>
            </a:endParaRPr>
          </a:p>
          <a:p>
            <a:pPr>
              <a:lnSpc>
                <a:spcPct val="100000"/>
              </a:lnSpc>
              <a:spcBef>
                <a:spcPts val="0"/>
              </a:spcBef>
              <a:buNone/>
            </a:pPr>
            <a:r>
              <a:rPr lang="en-US" sz="900">
                <a:solidFill>
                  <a:srgbClr val="569CD6"/>
                </a:solidFill>
                <a:latin typeface="Consolas"/>
              </a:rPr>
              <a:t>const</a:t>
            </a:r>
            <a:r>
              <a:rPr lang="en-US" sz="900">
                <a:solidFill>
                  <a:srgbClr val="CCCCCC"/>
                </a:solidFill>
                <a:latin typeface="Consolas"/>
              </a:rPr>
              <a:t> </a:t>
            </a:r>
            <a:r>
              <a:rPr lang="en-US" sz="900" err="1">
                <a:solidFill>
                  <a:srgbClr val="4FC1FF"/>
                </a:solidFill>
                <a:latin typeface="Consolas"/>
              </a:rPr>
              <a:t>staticMethodResult</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err="1">
                <a:solidFill>
                  <a:srgbClr val="4EC9B0"/>
                </a:solidFill>
                <a:latin typeface="Consolas"/>
              </a:rPr>
              <a:t>BaseClass</a:t>
            </a:r>
            <a:r>
              <a:rPr lang="en-US" sz="900" err="1">
                <a:solidFill>
                  <a:srgbClr val="CCCCCC"/>
                </a:solidFill>
                <a:latin typeface="Consolas"/>
              </a:rPr>
              <a:t>.</a:t>
            </a:r>
            <a:r>
              <a:rPr lang="en-US" sz="900" err="1">
                <a:solidFill>
                  <a:srgbClr val="DCDCAA"/>
                </a:solidFill>
                <a:latin typeface="Consolas"/>
              </a:rPr>
              <a:t>staticMethod</a:t>
            </a:r>
            <a:r>
              <a:rPr lang="en-US" sz="900">
                <a:solidFill>
                  <a:srgbClr val="CCCCCC"/>
                </a:solidFill>
                <a:latin typeface="Consolas"/>
              </a:rPr>
              <a:t>(</a:t>
            </a:r>
            <a:r>
              <a:rPr lang="en-US" sz="900">
                <a:solidFill>
                  <a:srgbClr val="CE9178"/>
                </a:solidFill>
                <a:latin typeface="Consolas"/>
              </a:rPr>
              <a:t>'x'</a:t>
            </a:r>
            <a:r>
              <a:rPr lang="en-US" sz="900">
                <a:solidFill>
                  <a:srgbClr val="CCCCCC"/>
                </a:solidFill>
                <a:latin typeface="Consolas"/>
              </a:rPr>
              <a:t>, </a:t>
            </a:r>
            <a:r>
              <a:rPr lang="en-US" sz="900">
                <a:solidFill>
                  <a:srgbClr val="CE9178"/>
                </a:solidFill>
                <a:latin typeface="Consolas"/>
              </a:rPr>
              <a:t>'y'</a:t>
            </a:r>
            <a:r>
              <a:rPr lang="en-US" sz="900">
                <a:solidFill>
                  <a:srgbClr val="CCCCCC"/>
                </a:solidFill>
                <a:latin typeface="Consolas"/>
              </a:rPr>
              <a:t>); </a:t>
            </a:r>
            <a:r>
              <a:rPr lang="en-US" sz="900">
                <a:solidFill>
                  <a:srgbClr val="6A9955"/>
                </a:solidFill>
                <a:latin typeface="Consolas"/>
              </a:rPr>
              <a:t>// ['x', 'y']</a:t>
            </a:r>
            <a:endParaRPr lang="en-US" sz="900"/>
          </a:p>
          <a:p>
            <a:pPr>
              <a:lnSpc>
                <a:spcPct val="100000"/>
              </a:lnSpc>
              <a:spcBef>
                <a:spcPts val="0"/>
              </a:spcBef>
              <a:buNone/>
            </a:pPr>
            <a:r>
              <a:rPr lang="en-US" sz="900">
                <a:solidFill>
                  <a:srgbClr val="569CD6"/>
                </a:solidFill>
                <a:latin typeface="Consolas"/>
              </a:rPr>
              <a:t>const</a:t>
            </a:r>
            <a:r>
              <a:rPr lang="en-US" sz="900">
                <a:solidFill>
                  <a:srgbClr val="CCCCCC"/>
                </a:solidFill>
                <a:latin typeface="Consolas"/>
              </a:rPr>
              <a:t> </a:t>
            </a:r>
            <a:r>
              <a:rPr lang="en-US" sz="900" err="1">
                <a:solidFill>
                  <a:srgbClr val="4FC1FF"/>
                </a:solidFill>
                <a:latin typeface="Consolas"/>
              </a:rPr>
              <a:t>mySubClass</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569CD6"/>
                </a:solidFill>
                <a:latin typeface="Consolas"/>
              </a:rPr>
              <a:t>new</a:t>
            </a:r>
            <a:r>
              <a:rPr lang="en-US" sz="900">
                <a:solidFill>
                  <a:srgbClr val="CCCCCC"/>
                </a:solidFill>
                <a:latin typeface="Consolas"/>
              </a:rPr>
              <a:t> </a:t>
            </a:r>
            <a:r>
              <a:rPr lang="en-US" sz="900" err="1">
                <a:solidFill>
                  <a:srgbClr val="4EC9B0"/>
                </a:solidFill>
                <a:latin typeface="Consolas"/>
              </a:rPr>
              <a:t>SubClass</a:t>
            </a:r>
            <a:r>
              <a:rPr lang="en-US" sz="900">
                <a:solidFill>
                  <a:srgbClr val="CCCCCC"/>
                </a:solidFill>
                <a:latin typeface="Consolas"/>
              </a:rPr>
              <a:t>();</a:t>
            </a:r>
            <a:endParaRPr lang="en-US" sz="900"/>
          </a:p>
          <a:p>
            <a:pPr>
              <a:lnSpc>
                <a:spcPct val="100000"/>
              </a:lnSpc>
              <a:spcBef>
                <a:spcPts val="0"/>
              </a:spcBef>
              <a:buNone/>
            </a:pPr>
            <a:r>
              <a:rPr lang="en-US" sz="900">
                <a:solidFill>
                  <a:srgbClr val="4FC1FF"/>
                </a:solidFill>
                <a:latin typeface="Consolas"/>
              </a:rPr>
              <a:t>mySubClass</a:t>
            </a:r>
            <a:r>
              <a:rPr lang="en-US" sz="900">
                <a:solidFill>
                  <a:srgbClr val="CCCCCC"/>
                </a:solidFill>
                <a:latin typeface="Consolas"/>
              </a:rPr>
              <a:t>.</a:t>
            </a:r>
            <a:r>
              <a:rPr lang="en-US" sz="900">
                <a:solidFill>
                  <a:srgbClr val="4FC1FF"/>
                </a:solidFill>
                <a:latin typeface="Consolas"/>
              </a:rPr>
              <a:t>var1</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CE9178"/>
                </a:solidFill>
                <a:latin typeface="Consolas"/>
              </a:rPr>
              <a:t>'</a:t>
            </a:r>
            <a:r>
              <a:rPr lang="en-US" sz="900" err="1">
                <a:solidFill>
                  <a:srgbClr val="CE9178"/>
                </a:solidFill>
                <a:latin typeface="Consolas"/>
              </a:rPr>
              <a:t>aaa</a:t>
            </a:r>
            <a:r>
              <a:rPr lang="en-US" sz="900">
                <a:solidFill>
                  <a:srgbClr val="CE9178"/>
                </a:solidFill>
                <a:latin typeface="Consolas"/>
              </a:rPr>
              <a:t>'</a:t>
            </a:r>
            <a:r>
              <a:rPr lang="en-US" sz="900">
                <a:solidFill>
                  <a:srgbClr val="CCCCCC"/>
                </a:solidFill>
                <a:latin typeface="Consolas"/>
              </a:rPr>
              <a:t>; </a:t>
            </a:r>
            <a:r>
              <a:rPr lang="en-US" sz="900">
                <a:solidFill>
                  <a:srgbClr val="6A9955"/>
                </a:solidFill>
                <a:latin typeface="Consolas"/>
              </a:rPr>
              <a:t>// Cannot assign to 'var1' because it is a read-only property.</a:t>
            </a:r>
            <a:endParaRPr lang="en-US" sz="900"/>
          </a:p>
          <a:p>
            <a:pPr>
              <a:lnSpc>
                <a:spcPct val="100000"/>
              </a:lnSpc>
              <a:spcBef>
                <a:spcPts val="0"/>
              </a:spcBef>
              <a:buNone/>
            </a:pPr>
            <a:r>
              <a:rPr lang="en-US" sz="900">
                <a:solidFill>
                  <a:srgbClr val="4FC1FF"/>
                </a:solidFill>
                <a:latin typeface="Consolas"/>
              </a:rPr>
              <a:t>mySubClass</a:t>
            </a:r>
            <a:r>
              <a:rPr lang="en-US" sz="900">
                <a:solidFill>
                  <a:srgbClr val="CCCCCC"/>
                </a:solidFill>
                <a:latin typeface="Consolas"/>
              </a:rPr>
              <a:t>.</a:t>
            </a:r>
            <a:r>
              <a:rPr lang="en-US" sz="900">
                <a:solidFill>
                  <a:srgbClr val="9CDCFE"/>
                </a:solidFill>
                <a:latin typeface="Consolas"/>
              </a:rPr>
              <a:t>var2</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CE9178"/>
                </a:solidFill>
                <a:latin typeface="Consolas"/>
              </a:rPr>
              <a:t>'</a:t>
            </a:r>
            <a:r>
              <a:rPr lang="en-US" sz="900" err="1">
                <a:solidFill>
                  <a:srgbClr val="CE9178"/>
                </a:solidFill>
                <a:latin typeface="Consolas"/>
              </a:rPr>
              <a:t>bbb</a:t>
            </a:r>
            <a:r>
              <a:rPr lang="en-US" sz="900">
                <a:solidFill>
                  <a:srgbClr val="CE9178"/>
                </a:solidFill>
                <a:latin typeface="Consolas"/>
              </a:rPr>
              <a:t>'</a:t>
            </a:r>
            <a:r>
              <a:rPr lang="en-US" sz="900">
                <a:solidFill>
                  <a:srgbClr val="CCCCCC"/>
                </a:solidFill>
                <a:latin typeface="Consolas"/>
              </a:rPr>
              <a:t>; </a:t>
            </a:r>
            <a:r>
              <a:rPr lang="en-US" sz="900">
                <a:solidFill>
                  <a:srgbClr val="6A9955"/>
                </a:solidFill>
                <a:latin typeface="Consolas"/>
              </a:rPr>
              <a:t>// Property 'var2' is private and only accessible within class '</a:t>
            </a:r>
            <a:r>
              <a:rPr lang="en-US" sz="900" err="1">
                <a:solidFill>
                  <a:srgbClr val="6A9955"/>
                </a:solidFill>
                <a:latin typeface="Consolas"/>
              </a:rPr>
              <a:t>BaseClass</a:t>
            </a:r>
            <a:r>
              <a:rPr lang="en-US" sz="900">
                <a:solidFill>
                  <a:srgbClr val="6A9955"/>
                </a:solidFill>
                <a:latin typeface="Consolas"/>
              </a:rPr>
              <a:t>'.</a:t>
            </a:r>
            <a:endParaRPr lang="en-US" sz="900"/>
          </a:p>
          <a:p>
            <a:pPr>
              <a:lnSpc>
                <a:spcPct val="100000"/>
              </a:lnSpc>
              <a:spcBef>
                <a:spcPts val="0"/>
              </a:spcBef>
              <a:buNone/>
            </a:pPr>
            <a:r>
              <a:rPr lang="en-US" sz="900">
                <a:solidFill>
                  <a:srgbClr val="4FC1FF"/>
                </a:solidFill>
                <a:latin typeface="Consolas"/>
              </a:rPr>
              <a:t>mySubClass</a:t>
            </a:r>
            <a:r>
              <a:rPr lang="en-US" sz="900">
                <a:solidFill>
                  <a:srgbClr val="CCCCCC"/>
                </a:solidFill>
                <a:latin typeface="Consolas"/>
              </a:rPr>
              <a:t>.</a:t>
            </a:r>
            <a:r>
              <a:rPr lang="en-US" sz="900">
                <a:solidFill>
                  <a:srgbClr val="9CDCFE"/>
                </a:solidFill>
                <a:latin typeface="Consolas"/>
              </a:rPr>
              <a:t>var3</a:t>
            </a:r>
            <a:r>
              <a:rPr lang="en-US" sz="900">
                <a:solidFill>
                  <a:srgbClr val="CCCCCC"/>
                </a:solidFill>
                <a:latin typeface="Consolas"/>
              </a:rPr>
              <a:t> </a:t>
            </a:r>
            <a:r>
              <a:rPr lang="en-US" sz="900">
                <a:solidFill>
                  <a:srgbClr val="D4D4D4"/>
                </a:solidFill>
                <a:latin typeface="Consolas"/>
              </a:rPr>
              <a:t>=</a:t>
            </a:r>
            <a:r>
              <a:rPr lang="en-US" sz="900">
                <a:solidFill>
                  <a:srgbClr val="CCCCCC"/>
                </a:solidFill>
                <a:latin typeface="Consolas"/>
              </a:rPr>
              <a:t> </a:t>
            </a:r>
            <a:r>
              <a:rPr lang="en-US" sz="900">
                <a:solidFill>
                  <a:srgbClr val="CE9178"/>
                </a:solidFill>
                <a:latin typeface="Consolas"/>
              </a:rPr>
              <a:t>'ccc'</a:t>
            </a:r>
            <a:r>
              <a:rPr lang="en-US" sz="900">
                <a:solidFill>
                  <a:srgbClr val="CCCCCC"/>
                </a:solidFill>
                <a:latin typeface="Consolas"/>
              </a:rPr>
              <a:t>; </a:t>
            </a:r>
            <a:r>
              <a:rPr lang="en-US" sz="900">
                <a:solidFill>
                  <a:srgbClr val="6A9955"/>
                </a:solidFill>
                <a:latin typeface="Consolas"/>
              </a:rPr>
              <a:t>// Property 'var3' is protected and only accessible within class '</a:t>
            </a:r>
            <a:r>
              <a:rPr lang="en-US" sz="900" err="1">
                <a:solidFill>
                  <a:srgbClr val="6A9955"/>
                </a:solidFill>
                <a:latin typeface="Consolas"/>
              </a:rPr>
              <a:t>BaseClass</a:t>
            </a:r>
            <a:r>
              <a:rPr lang="en-US" sz="900">
                <a:solidFill>
                  <a:srgbClr val="6A9955"/>
                </a:solidFill>
                <a:latin typeface="Consolas"/>
              </a:rPr>
              <a:t>' and its subclasses.</a:t>
            </a:r>
            <a:endParaRPr lang="en-US" sz="900"/>
          </a:p>
          <a:p>
            <a:pPr>
              <a:lnSpc>
                <a:spcPct val="100000"/>
              </a:lnSpc>
              <a:spcBef>
                <a:spcPts val="1100"/>
              </a:spcBef>
              <a:buNone/>
            </a:pPr>
            <a:endParaRPr lang="en-US" sz="1000">
              <a:solidFill>
                <a:srgbClr val="CCCCCC"/>
              </a:solidFill>
              <a:latin typeface="Consolas"/>
            </a:endParaRPr>
          </a:p>
          <a:p>
            <a:pPr marL="0" indent="0">
              <a:buNone/>
            </a:pPr>
            <a:endParaRPr lang="en-US">
              <a:solidFill>
                <a:srgbClr val="FFFFFF"/>
              </a:solidFill>
              <a:latin typeface="Consolas"/>
            </a:endParaRPr>
          </a:p>
        </p:txBody>
      </p:sp>
      <p:sp>
        <p:nvSpPr>
          <p:cNvPr id="3" name="TextBox 2">
            <a:extLst>
              <a:ext uri="{FF2B5EF4-FFF2-40B4-BE49-F238E27FC236}">
                <a16:creationId xmlns:a16="http://schemas.microsoft.com/office/drawing/2014/main" id="{BFD23DD0-84FA-0BE1-4D9D-735326BFF9FF}"/>
              </a:ext>
            </a:extLst>
          </p:cNvPr>
          <p:cNvSpPr txBox="1"/>
          <p:nvPr/>
        </p:nvSpPr>
        <p:spPr>
          <a:xfrm>
            <a:off x="8465145" y="1815498"/>
            <a:ext cx="3272551" cy="86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400"/>
              <a:t>Class members can have declarations that control their access as well. These are some examples in TypeScript that are widely available in other OOP languages.</a:t>
            </a:r>
          </a:p>
        </p:txBody>
      </p:sp>
      <p:pic>
        <p:nvPicPr>
          <p:cNvPr id="6" name="Picture 5" descr="A white letter on a black background&#10;&#10;Description automatically generated">
            <a:extLst>
              <a:ext uri="{FF2B5EF4-FFF2-40B4-BE49-F238E27FC236}">
                <a16:creationId xmlns:a16="http://schemas.microsoft.com/office/drawing/2014/main" id="{3CED3882-2929-4C70-CC93-A33C0744158B}"/>
              </a:ext>
            </a:extLst>
          </p:cNvPr>
          <p:cNvPicPr>
            <a:picLocks noChangeAspect="1"/>
          </p:cNvPicPr>
          <p:nvPr/>
        </p:nvPicPr>
        <p:blipFill>
          <a:blip r:embed="rId2"/>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38054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F00EA-3DF3-FDF9-C187-96D526ECB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E3951-533B-ADB0-3870-4F58AB6C7FDF}"/>
              </a:ext>
            </a:extLst>
          </p:cNvPr>
          <p:cNvSpPr>
            <a:spLocks noGrp="1"/>
          </p:cNvSpPr>
          <p:nvPr>
            <p:ph type="title"/>
          </p:nvPr>
        </p:nvSpPr>
        <p:spPr/>
        <p:txBody>
          <a:bodyPr/>
          <a:lstStyle/>
          <a:p>
            <a:r>
              <a:rPr lang="en-US"/>
              <a:t>Base Classes &amp; Inheritance</a:t>
            </a:r>
          </a:p>
        </p:txBody>
      </p:sp>
      <p:sp>
        <p:nvSpPr>
          <p:cNvPr id="5" name="Content Placeholder 4">
            <a:extLst>
              <a:ext uri="{FF2B5EF4-FFF2-40B4-BE49-F238E27FC236}">
                <a16:creationId xmlns:a16="http://schemas.microsoft.com/office/drawing/2014/main" id="{E3D27536-A684-EBFE-8A5B-110924DF3D15}"/>
              </a:ext>
            </a:extLst>
          </p:cNvPr>
          <p:cNvSpPr>
            <a:spLocks noGrp="1"/>
          </p:cNvSpPr>
          <p:nvPr>
            <p:ph sz="half" idx="1"/>
          </p:nvPr>
        </p:nvSpPr>
        <p:spPr>
          <a:xfrm>
            <a:off x="1522413" y="2201529"/>
            <a:ext cx="4419599" cy="3970671"/>
          </a:xfrm>
          <a:solidFill>
            <a:schemeClr val="bg2">
              <a:lumMod val="75000"/>
            </a:schemeClr>
          </a:solidFill>
          <a:ln>
            <a:solidFill>
              <a:schemeClr val="tx1">
                <a:lumMod val="85000"/>
              </a:schemeClr>
            </a:solidFill>
          </a:ln>
        </p:spPr>
        <p:txBody>
          <a:bodyPr vert="horz" lIns="91440" tIns="45720" rIns="91440" bIns="45720" rtlCol="0" anchor="t">
            <a:noAutofit/>
          </a:bodyPr>
          <a:lstStyle/>
          <a:p>
            <a:pPr>
              <a:lnSpc>
                <a:spcPct val="100000"/>
              </a:lnSpc>
              <a:spcBef>
                <a:spcPts val="0"/>
              </a:spcBef>
              <a:buNone/>
            </a:pPr>
            <a:r>
              <a:rPr lang="en-US" sz="1100">
                <a:solidFill>
                  <a:srgbClr val="6A9955"/>
                </a:solidFill>
                <a:latin typeface="Consolas"/>
                <a:ea typeface="+mn-lt"/>
                <a:cs typeface="+mn-lt"/>
              </a:rPr>
              <a:t>// Food is the base class</a:t>
            </a:r>
            <a:endParaRPr lang="en-US"/>
          </a:p>
          <a:p>
            <a:pPr>
              <a:lnSpc>
                <a:spcPct val="100000"/>
              </a:lnSpc>
              <a:spcBef>
                <a:spcPts val="0"/>
              </a:spcBef>
              <a:buNone/>
            </a:pPr>
            <a:r>
              <a:rPr lang="en-US" sz="1100">
                <a:solidFill>
                  <a:srgbClr val="569CD6"/>
                </a:solidFill>
                <a:latin typeface="Consolas"/>
                <a:ea typeface="+mn-lt"/>
                <a:cs typeface="+mn-lt"/>
              </a:rPr>
              <a:t>abstract class</a:t>
            </a:r>
            <a:r>
              <a:rPr lang="en-US" sz="1100">
                <a:solidFill>
                  <a:srgbClr val="CCCCCC"/>
                </a:solidFill>
                <a:latin typeface="Consolas"/>
                <a:ea typeface="+mn-lt"/>
                <a:cs typeface="+mn-lt"/>
              </a:rPr>
              <a:t> </a:t>
            </a:r>
            <a:r>
              <a:rPr lang="en-US" sz="1100">
                <a:solidFill>
                  <a:srgbClr val="4EC9B0"/>
                </a:solidFill>
                <a:latin typeface="Consolas"/>
                <a:ea typeface="+mn-lt"/>
                <a:cs typeface="+mn-lt"/>
              </a:rPr>
              <a:t>Food</a:t>
            </a:r>
            <a:r>
              <a:rPr lang="en-US" sz="1100">
                <a:solidFill>
                  <a:srgbClr val="CCCCCC"/>
                </a:solidFill>
                <a:latin typeface="Consolas"/>
                <a:ea typeface="+mn-lt"/>
                <a:cs typeface="+mn-lt"/>
              </a:rPr>
              <a:t> { </a:t>
            </a:r>
            <a:endParaRPr lang="en-US"/>
          </a:p>
          <a:p>
            <a:pPr>
              <a:lnSpc>
                <a:spcPct val="100000"/>
              </a:lnSpc>
              <a:spcBef>
                <a:spcPts val="0"/>
              </a:spcBef>
              <a:buNone/>
            </a:pPr>
            <a:r>
              <a:rPr lang="en-US" sz="1100">
                <a:solidFill>
                  <a:srgbClr val="CCCCCC"/>
                </a:solidFill>
                <a:latin typeface="Consolas"/>
                <a:ea typeface="+mn-lt"/>
                <a:cs typeface="+mn-lt"/>
              </a:rPr>
              <a:t>  </a:t>
            </a:r>
            <a:r>
              <a:rPr lang="en-US" sz="1100">
                <a:solidFill>
                  <a:srgbClr val="569CD6"/>
                </a:solidFill>
                <a:latin typeface="Consolas"/>
                <a:ea typeface="+mn-lt"/>
                <a:cs typeface="+mn-lt"/>
              </a:rPr>
              <a:t>constructor</a:t>
            </a:r>
            <a:r>
              <a:rPr lang="en-US" sz="1100">
                <a:solidFill>
                  <a:srgbClr val="CCCCCC"/>
                </a:solidFill>
                <a:latin typeface="Consolas"/>
                <a:ea typeface="+mn-lt"/>
                <a:cs typeface="+mn-lt"/>
              </a:rPr>
              <a:t>(</a:t>
            </a:r>
            <a:r>
              <a:rPr lang="en-US" sz="1100">
                <a:solidFill>
                  <a:srgbClr val="569CD6"/>
                </a:solidFill>
                <a:latin typeface="Consolas"/>
                <a:ea typeface="+mn-lt"/>
                <a:cs typeface="+mn-lt"/>
              </a:rPr>
              <a:t>public</a:t>
            </a:r>
            <a:r>
              <a:rPr lang="en-US" sz="1100">
                <a:solidFill>
                  <a:srgbClr val="CCCCCC"/>
                </a:solidFill>
                <a:latin typeface="Consolas"/>
                <a:ea typeface="+mn-lt"/>
                <a:cs typeface="+mn-lt"/>
              </a:rPr>
              <a:t> </a:t>
            </a:r>
            <a:r>
              <a:rPr lang="en-US" sz="1100">
                <a:solidFill>
                  <a:srgbClr val="9CDCFE"/>
                </a:solidFill>
                <a:latin typeface="Consolas"/>
                <a:ea typeface="+mn-lt"/>
                <a:cs typeface="+mn-lt"/>
              </a:rPr>
              <a:t>name</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4EC9B0"/>
                </a:solidFill>
                <a:latin typeface="Consolas"/>
                <a:ea typeface="+mn-lt"/>
                <a:cs typeface="+mn-lt"/>
              </a:rPr>
              <a:t>string</a:t>
            </a:r>
            <a:r>
              <a:rPr lang="en-US" sz="1100">
                <a:solidFill>
                  <a:srgbClr val="CCCCCC"/>
                </a:solidFill>
                <a:latin typeface="Consolas"/>
                <a:ea typeface="+mn-lt"/>
                <a:cs typeface="+mn-lt"/>
              </a:rPr>
              <a:t>) {}</a:t>
            </a:r>
            <a:endParaRPr lang="en-US"/>
          </a:p>
          <a:p>
            <a:pPr>
              <a:lnSpc>
                <a:spcPct val="100000"/>
              </a:lnSpc>
              <a:spcBef>
                <a:spcPts val="0"/>
              </a:spcBef>
              <a:buNone/>
            </a:pPr>
            <a:endParaRPr lang="en-US" sz="1100">
              <a:solidFill>
                <a:srgbClr val="CCCCCC"/>
              </a:solidFill>
              <a:latin typeface="Consolas"/>
              <a:ea typeface="+mn-lt"/>
              <a:cs typeface="+mn-lt"/>
            </a:endParaRPr>
          </a:p>
          <a:p>
            <a:pPr>
              <a:lnSpc>
                <a:spcPct val="100000"/>
              </a:lnSpc>
              <a:spcBef>
                <a:spcPts val="0"/>
              </a:spcBef>
              <a:buNone/>
            </a:pPr>
            <a:r>
              <a:rPr lang="en-US" sz="1100">
                <a:solidFill>
                  <a:srgbClr val="CCCCCC"/>
                </a:solidFill>
                <a:latin typeface="Consolas"/>
                <a:ea typeface="+mn-lt"/>
                <a:cs typeface="+mn-lt"/>
              </a:rPr>
              <a:t>  </a:t>
            </a:r>
            <a:r>
              <a:rPr lang="en-US" sz="1100">
                <a:solidFill>
                  <a:srgbClr val="DCDCAA"/>
                </a:solidFill>
                <a:latin typeface="Consolas"/>
                <a:ea typeface="+mn-lt"/>
                <a:cs typeface="+mn-lt"/>
              </a:rPr>
              <a:t>describe</a:t>
            </a:r>
            <a:r>
              <a:rPr lang="en-US" sz="1100">
                <a:solidFill>
                  <a:srgbClr val="CCCCCC"/>
                </a:solidFill>
                <a:latin typeface="Consolas"/>
                <a:ea typeface="+mn-lt"/>
                <a:cs typeface="+mn-lt"/>
              </a:rPr>
              <a:t>()</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4EC9B0"/>
                </a:solidFill>
                <a:latin typeface="Consolas"/>
                <a:ea typeface="+mn-lt"/>
                <a:cs typeface="+mn-lt"/>
              </a:rPr>
              <a:t>void</a:t>
            </a:r>
            <a:r>
              <a:rPr lang="en-US" sz="1100">
                <a:solidFill>
                  <a:srgbClr val="CCCCCC"/>
                </a:solidFill>
                <a:latin typeface="Consolas"/>
                <a:ea typeface="+mn-lt"/>
                <a:cs typeface="+mn-lt"/>
              </a:rPr>
              <a:t> {</a:t>
            </a:r>
            <a:endParaRPr lang="en-US" sz="1100"/>
          </a:p>
          <a:p>
            <a:pPr>
              <a:lnSpc>
                <a:spcPct val="100000"/>
              </a:lnSpc>
              <a:spcBef>
                <a:spcPts val="0"/>
              </a:spcBef>
              <a:buNone/>
            </a:pPr>
            <a:r>
              <a:rPr lang="en-US" sz="1100">
                <a:solidFill>
                  <a:srgbClr val="CCCCCC"/>
                </a:solidFill>
                <a:latin typeface="Consolas"/>
                <a:ea typeface="+mn-lt"/>
                <a:cs typeface="+mn-lt"/>
              </a:rPr>
              <a:t>    </a:t>
            </a:r>
            <a:r>
              <a:rPr lang="en-US" sz="1100">
                <a:solidFill>
                  <a:srgbClr val="9CDCFE"/>
                </a:solidFill>
                <a:latin typeface="Consolas"/>
                <a:ea typeface="+mn-lt"/>
                <a:cs typeface="+mn-lt"/>
              </a:rPr>
              <a:t>console</a:t>
            </a:r>
            <a:r>
              <a:rPr lang="en-US" sz="1100">
                <a:solidFill>
                  <a:srgbClr val="CCCCCC"/>
                </a:solidFill>
                <a:latin typeface="Consolas"/>
                <a:ea typeface="+mn-lt"/>
                <a:cs typeface="+mn-lt"/>
              </a:rPr>
              <a:t>.</a:t>
            </a:r>
            <a:r>
              <a:rPr lang="en-US" sz="1100">
                <a:solidFill>
                  <a:srgbClr val="DCDCAA"/>
                </a:solidFill>
                <a:latin typeface="Consolas"/>
                <a:ea typeface="+mn-lt"/>
                <a:cs typeface="+mn-lt"/>
              </a:rPr>
              <a:t>log</a:t>
            </a:r>
            <a:r>
              <a:rPr lang="en-US" sz="1100">
                <a:solidFill>
                  <a:srgbClr val="CCCCCC"/>
                </a:solidFill>
                <a:latin typeface="Consolas"/>
                <a:ea typeface="+mn-lt"/>
                <a:cs typeface="+mn-lt"/>
              </a:rPr>
              <a:t>(</a:t>
            </a:r>
            <a:r>
              <a:rPr lang="en-US" sz="1100">
                <a:solidFill>
                  <a:srgbClr val="CE9178"/>
                </a:solidFill>
                <a:latin typeface="Consolas"/>
                <a:ea typeface="+mn-lt"/>
                <a:cs typeface="+mn-lt"/>
              </a:rPr>
              <a:t>`This food is named </a:t>
            </a:r>
            <a:r>
              <a:rPr lang="en-US" sz="1100">
                <a:solidFill>
                  <a:srgbClr val="569CD6"/>
                </a:solidFill>
                <a:latin typeface="Consolas"/>
                <a:ea typeface="+mn-lt"/>
                <a:cs typeface="+mn-lt"/>
              </a:rPr>
              <a:t>${this</a:t>
            </a:r>
            <a:r>
              <a:rPr lang="en-US" sz="1100">
                <a:solidFill>
                  <a:srgbClr val="D4D4D4"/>
                </a:solidFill>
                <a:latin typeface="Consolas"/>
                <a:ea typeface="+mn-lt"/>
                <a:cs typeface="+mn-lt"/>
              </a:rPr>
              <a:t>.</a:t>
            </a:r>
            <a:r>
              <a:rPr lang="en-US" sz="1100">
                <a:solidFill>
                  <a:srgbClr val="9CDCFE"/>
                </a:solidFill>
                <a:latin typeface="Consolas"/>
                <a:ea typeface="+mn-lt"/>
                <a:cs typeface="+mn-lt"/>
              </a:rPr>
              <a:t>name</a:t>
            </a:r>
            <a:r>
              <a:rPr lang="en-US" sz="1100">
                <a:solidFill>
                  <a:srgbClr val="569CD6"/>
                </a:solidFill>
                <a:latin typeface="Consolas"/>
                <a:ea typeface="+mn-lt"/>
                <a:cs typeface="+mn-lt"/>
              </a:rPr>
              <a:t>}</a:t>
            </a:r>
            <a:r>
              <a:rPr lang="en-US" sz="1100">
                <a:solidFill>
                  <a:srgbClr val="CE9178"/>
                </a:solidFill>
                <a:latin typeface="Consolas"/>
                <a:ea typeface="+mn-lt"/>
                <a:cs typeface="+mn-lt"/>
              </a:rPr>
              <a:t>.`</a:t>
            </a:r>
            <a:r>
              <a:rPr lang="en-US" sz="1100">
                <a:solidFill>
                  <a:srgbClr val="CCCCCC"/>
                </a:solidFill>
                <a:latin typeface="Consolas"/>
                <a:ea typeface="+mn-lt"/>
                <a:cs typeface="+mn-lt"/>
              </a:rPr>
              <a:t>);</a:t>
            </a:r>
            <a:endParaRPr lang="en-US"/>
          </a:p>
          <a:p>
            <a:pPr>
              <a:lnSpc>
                <a:spcPct val="100000"/>
              </a:lnSpc>
              <a:spcBef>
                <a:spcPts val="0"/>
              </a:spcBef>
              <a:buNone/>
            </a:pPr>
            <a:r>
              <a:rPr lang="en-US" sz="1100">
                <a:solidFill>
                  <a:srgbClr val="CCCCCC"/>
                </a:solidFill>
                <a:latin typeface="Consolas"/>
                <a:ea typeface="+mn-lt"/>
                <a:cs typeface="+mn-lt"/>
              </a:rPr>
              <a:t>  }</a:t>
            </a:r>
            <a:endParaRPr lang="en-US" sz="1100"/>
          </a:p>
          <a:p>
            <a:pPr>
              <a:lnSpc>
                <a:spcPct val="100000"/>
              </a:lnSpc>
              <a:spcBef>
                <a:spcPts val="0"/>
              </a:spcBef>
              <a:buNone/>
            </a:pPr>
            <a:r>
              <a:rPr lang="en-US" sz="1100">
                <a:solidFill>
                  <a:srgbClr val="CCCCCC"/>
                </a:solidFill>
                <a:latin typeface="Consolas"/>
                <a:ea typeface="+mn-lt"/>
                <a:cs typeface="+mn-lt"/>
              </a:rPr>
              <a:t>}</a:t>
            </a:r>
            <a:endParaRPr lang="en-US"/>
          </a:p>
          <a:p>
            <a:pPr>
              <a:lnSpc>
                <a:spcPct val="100000"/>
              </a:lnSpc>
              <a:spcBef>
                <a:spcPts val="0"/>
              </a:spcBef>
              <a:buNone/>
            </a:pPr>
            <a:endParaRPr lang="en-US" sz="1100">
              <a:solidFill>
                <a:srgbClr val="CCCCCC"/>
              </a:solidFill>
              <a:latin typeface="Consolas"/>
              <a:ea typeface="+mn-lt"/>
              <a:cs typeface="+mn-lt"/>
            </a:endParaRPr>
          </a:p>
          <a:p>
            <a:pPr>
              <a:lnSpc>
                <a:spcPct val="100000"/>
              </a:lnSpc>
              <a:spcBef>
                <a:spcPts val="0"/>
              </a:spcBef>
              <a:buNone/>
            </a:pPr>
            <a:r>
              <a:rPr lang="en-US" sz="1100">
                <a:solidFill>
                  <a:srgbClr val="6A9955"/>
                </a:solidFill>
                <a:latin typeface="Consolas"/>
                <a:ea typeface="+mn-lt"/>
                <a:cs typeface="+mn-lt"/>
              </a:rPr>
              <a:t>// Pizza is a subclass of Food</a:t>
            </a:r>
            <a:endParaRPr lang="en-US"/>
          </a:p>
          <a:p>
            <a:pPr>
              <a:lnSpc>
                <a:spcPct val="100000"/>
              </a:lnSpc>
              <a:spcBef>
                <a:spcPts val="0"/>
              </a:spcBef>
              <a:buNone/>
            </a:pPr>
            <a:r>
              <a:rPr lang="en-US" sz="1100">
                <a:solidFill>
                  <a:srgbClr val="569CD6"/>
                </a:solidFill>
                <a:latin typeface="Consolas"/>
                <a:ea typeface="+mn-lt"/>
                <a:cs typeface="+mn-lt"/>
              </a:rPr>
              <a:t>class</a:t>
            </a:r>
            <a:r>
              <a:rPr lang="en-US" sz="1100">
                <a:solidFill>
                  <a:srgbClr val="CCCCCC"/>
                </a:solidFill>
                <a:latin typeface="Consolas"/>
                <a:ea typeface="+mn-lt"/>
                <a:cs typeface="+mn-lt"/>
              </a:rPr>
              <a:t> </a:t>
            </a:r>
            <a:r>
              <a:rPr lang="en-US" sz="1100">
                <a:solidFill>
                  <a:srgbClr val="4EC9B0"/>
                </a:solidFill>
                <a:latin typeface="Consolas"/>
                <a:ea typeface="+mn-lt"/>
                <a:cs typeface="+mn-lt"/>
              </a:rPr>
              <a:t>Pizza</a:t>
            </a:r>
            <a:r>
              <a:rPr lang="en-US" sz="1100">
                <a:solidFill>
                  <a:srgbClr val="CCCCCC"/>
                </a:solidFill>
                <a:latin typeface="Consolas"/>
                <a:ea typeface="+mn-lt"/>
                <a:cs typeface="+mn-lt"/>
              </a:rPr>
              <a:t> </a:t>
            </a:r>
            <a:r>
              <a:rPr lang="en-US" sz="1100">
                <a:solidFill>
                  <a:srgbClr val="569CD6"/>
                </a:solidFill>
                <a:latin typeface="Consolas"/>
                <a:ea typeface="+mn-lt"/>
                <a:cs typeface="+mn-lt"/>
              </a:rPr>
              <a:t>extends</a:t>
            </a:r>
            <a:r>
              <a:rPr lang="en-US" sz="1100">
                <a:solidFill>
                  <a:srgbClr val="CCCCCC"/>
                </a:solidFill>
                <a:latin typeface="Consolas"/>
                <a:ea typeface="+mn-lt"/>
                <a:cs typeface="+mn-lt"/>
              </a:rPr>
              <a:t> </a:t>
            </a:r>
            <a:r>
              <a:rPr lang="en-US" sz="1100">
                <a:solidFill>
                  <a:srgbClr val="4EC9B0"/>
                </a:solidFill>
                <a:latin typeface="Consolas"/>
                <a:ea typeface="+mn-lt"/>
                <a:cs typeface="+mn-lt"/>
              </a:rPr>
              <a:t>Food</a:t>
            </a:r>
            <a:r>
              <a:rPr lang="en-US" sz="1100">
                <a:solidFill>
                  <a:srgbClr val="CCCCCC"/>
                </a:solidFill>
                <a:latin typeface="Consolas"/>
                <a:ea typeface="+mn-lt"/>
                <a:cs typeface="+mn-lt"/>
              </a:rPr>
              <a:t> {</a:t>
            </a:r>
            <a:endParaRPr lang="en-US"/>
          </a:p>
          <a:p>
            <a:pPr>
              <a:lnSpc>
                <a:spcPct val="100000"/>
              </a:lnSpc>
              <a:spcBef>
                <a:spcPts val="0"/>
              </a:spcBef>
              <a:buNone/>
            </a:pPr>
            <a:r>
              <a:rPr lang="en-US" sz="1100">
                <a:solidFill>
                  <a:srgbClr val="CCCCCC"/>
                </a:solidFill>
                <a:latin typeface="Consolas"/>
                <a:ea typeface="+mn-lt"/>
                <a:cs typeface="+mn-lt"/>
              </a:rPr>
              <a:t>  </a:t>
            </a:r>
            <a:r>
              <a:rPr lang="en-US" sz="1100">
                <a:solidFill>
                  <a:srgbClr val="569CD6"/>
                </a:solidFill>
                <a:latin typeface="Consolas"/>
                <a:ea typeface="+mn-lt"/>
                <a:cs typeface="+mn-lt"/>
              </a:rPr>
              <a:t>constructor</a:t>
            </a:r>
            <a:r>
              <a:rPr lang="en-US" sz="1100">
                <a:solidFill>
                  <a:srgbClr val="CCCCCC"/>
                </a:solidFill>
                <a:latin typeface="Consolas"/>
                <a:ea typeface="+mn-lt"/>
                <a:cs typeface="+mn-lt"/>
              </a:rPr>
              <a:t>(</a:t>
            </a:r>
            <a:r>
              <a:rPr lang="en-US" sz="1100">
                <a:solidFill>
                  <a:srgbClr val="9CDCFE"/>
                </a:solidFill>
                <a:latin typeface="Consolas"/>
                <a:ea typeface="+mn-lt"/>
                <a:cs typeface="+mn-lt"/>
              </a:rPr>
              <a:t>name</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4EC9B0"/>
                </a:solidFill>
                <a:latin typeface="Consolas"/>
                <a:ea typeface="+mn-lt"/>
                <a:cs typeface="+mn-lt"/>
              </a:rPr>
              <a:t>string</a:t>
            </a:r>
            <a:r>
              <a:rPr lang="en-US" sz="1100">
                <a:solidFill>
                  <a:srgbClr val="CCCCCC"/>
                </a:solidFill>
                <a:latin typeface="Consolas"/>
                <a:ea typeface="+mn-lt"/>
                <a:cs typeface="+mn-lt"/>
              </a:rPr>
              <a:t>, </a:t>
            </a:r>
            <a:r>
              <a:rPr lang="en-US" sz="1100">
                <a:solidFill>
                  <a:srgbClr val="569CD6"/>
                </a:solidFill>
                <a:latin typeface="Consolas"/>
                <a:ea typeface="+mn-lt"/>
                <a:cs typeface="+mn-lt"/>
              </a:rPr>
              <a:t>public</a:t>
            </a:r>
            <a:r>
              <a:rPr lang="en-US" sz="1100">
                <a:solidFill>
                  <a:srgbClr val="CCCCCC"/>
                </a:solidFill>
                <a:latin typeface="Consolas"/>
                <a:ea typeface="+mn-lt"/>
                <a:cs typeface="+mn-lt"/>
              </a:rPr>
              <a:t> </a:t>
            </a:r>
            <a:r>
              <a:rPr lang="en-US" sz="1100">
                <a:solidFill>
                  <a:srgbClr val="9CDCFE"/>
                </a:solidFill>
                <a:latin typeface="Consolas"/>
                <a:ea typeface="+mn-lt"/>
                <a:cs typeface="+mn-lt"/>
              </a:rPr>
              <a:t>toppings</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4EC9B0"/>
                </a:solidFill>
                <a:latin typeface="Consolas"/>
                <a:ea typeface="+mn-lt"/>
                <a:cs typeface="+mn-lt"/>
              </a:rPr>
              <a:t>string</a:t>
            </a:r>
            <a:r>
              <a:rPr lang="en-US" sz="1100">
                <a:solidFill>
                  <a:srgbClr val="CCCCCC"/>
                </a:solidFill>
                <a:latin typeface="Consolas"/>
                <a:ea typeface="+mn-lt"/>
                <a:cs typeface="+mn-lt"/>
              </a:rPr>
              <a:t>[]) {</a:t>
            </a:r>
            <a:endParaRPr lang="en-US" sz="1100"/>
          </a:p>
          <a:p>
            <a:pPr>
              <a:lnSpc>
                <a:spcPct val="100000"/>
              </a:lnSpc>
              <a:spcBef>
                <a:spcPts val="0"/>
              </a:spcBef>
              <a:buNone/>
            </a:pPr>
            <a:r>
              <a:rPr lang="en-US" sz="1100">
                <a:solidFill>
                  <a:srgbClr val="CCCCCC"/>
                </a:solidFill>
                <a:latin typeface="Consolas"/>
                <a:ea typeface="+mn-lt"/>
                <a:cs typeface="+mn-lt"/>
              </a:rPr>
              <a:t>    </a:t>
            </a:r>
            <a:r>
              <a:rPr lang="en-US" sz="1100">
                <a:solidFill>
                  <a:srgbClr val="569CD6"/>
                </a:solidFill>
                <a:latin typeface="Consolas"/>
                <a:ea typeface="+mn-lt"/>
                <a:cs typeface="+mn-lt"/>
              </a:rPr>
              <a:t>super</a:t>
            </a:r>
            <a:r>
              <a:rPr lang="en-US" sz="1100">
                <a:solidFill>
                  <a:srgbClr val="CCCCCC"/>
                </a:solidFill>
                <a:latin typeface="Consolas"/>
                <a:ea typeface="+mn-lt"/>
                <a:cs typeface="+mn-lt"/>
              </a:rPr>
              <a:t>(</a:t>
            </a:r>
            <a:r>
              <a:rPr lang="en-US" sz="1100">
                <a:solidFill>
                  <a:srgbClr val="9CDCFE"/>
                </a:solidFill>
                <a:latin typeface="Consolas"/>
                <a:ea typeface="+mn-lt"/>
                <a:cs typeface="+mn-lt"/>
              </a:rPr>
              <a:t>name</a:t>
            </a:r>
            <a:r>
              <a:rPr lang="en-US" sz="1100">
                <a:solidFill>
                  <a:srgbClr val="CCCCCC"/>
                </a:solidFill>
                <a:latin typeface="Consolas"/>
                <a:ea typeface="+mn-lt"/>
                <a:cs typeface="+mn-lt"/>
              </a:rPr>
              <a:t>);</a:t>
            </a:r>
            <a:endParaRPr lang="en-US"/>
          </a:p>
          <a:p>
            <a:pPr>
              <a:lnSpc>
                <a:spcPct val="100000"/>
              </a:lnSpc>
              <a:spcBef>
                <a:spcPts val="0"/>
              </a:spcBef>
              <a:buNone/>
            </a:pPr>
            <a:r>
              <a:rPr lang="en-US" sz="1100">
                <a:solidFill>
                  <a:srgbClr val="CCCCCC"/>
                </a:solidFill>
                <a:latin typeface="Consolas"/>
                <a:ea typeface="+mn-lt"/>
                <a:cs typeface="+mn-lt"/>
              </a:rPr>
              <a:t>  }</a:t>
            </a:r>
            <a:endParaRPr lang="en-US" sz="1100"/>
          </a:p>
          <a:p>
            <a:pPr>
              <a:lnSpc>
                <a:spcPct val="100000"/>
              </a:lnSpc>
              <a:spcBef>
                <a:spcPts val="0"/>
              </a:spcBef>
              <a:buNone/>
            </a:pPr>
            <a:r>
              <a:rPr lang="en-US" sz="1100">
                <a:solidFill>
                  <a:srgbClr val="CCCCCC"/>
                </a:solidFill>
                <a:latin typeface="Consolas"/>
              </a:rPr>
              <a:t>}</a:t>
            </a:r>
            <a:endParaRPr lang="en-US" sz="1100"/>
          </a:p>
          <a:p>
            <a:pPr>
              <a:lnSpc>
                <a:spcPct val="100000"/>
              </a:lnSpc>
              <a:spcBef>
                <a:spcPts val="0"/>
              </a:spcBef>
              <a:buNone/>
            </a:pPr>
            <a:endParaRPr lang="en-US" sz="1100">
              <a:solidFill>
                <a:srgbClr val="CCCCCC"/>
              </a:solidFill>
              <a:latin typeface="Consolas"/>
              <a:ea typeface="+mn-lt"/>
              <a:cs typeface="+mn-lt"/>
            </a:endParaRPr>
          </a:p>
          <a:p>
            <a:pPr marL="0" indent="0">
              <a:buNone/>
            </a:pPr>
            <a:endParaRPr lang="en-US">
              <a:latin typeface="Consolas"/>
              <a:ea typeface="+mn-lt"/>
              <a:cs typeface="+mn-lt"/>
            </a:endParaRPr>
          </a:p>
        </p:txBody>
      </p:sp>
      <p:sp>
        <p:nvSpPr>
          <p:cNvPr id="6" name="Content Placeholder 5">
            <a:extLst>
              <a:ext uri="{FF2B5EF4-FFF2-40B4-BE49-F238E27FC236}">
                <a16:creationId xmlns:a16="http://schemas.microsoft.com/office/drawing/2014/main" id="{F383776B-845D-59C0-CE7B-CBE7945DA95A}"/>
              </a:ext>
            </a:extLst>
          </p:cNvPr>
          <p:cNvSpPr>
            <a:spLocks noGrp="1"/>
          </p:cNvSpPr>
          <p:nvPr>
            <p:ph sz="half" idx="2"/>
          </p:nvPr>
        </p:nvSpPr>
        <p:spPr>
          <a:xfrm>
            <a:off x="6372994" y="2201529"/>
            <a:ext cx="4444833" cy="3970671"/>
          </a:xfrm>
          <a:solidFill>
            <a:schemeClr val="bg2">
              <a:lumMod val="75000"/>
            </a:schemeClr>
          </a:solidFill>
          <a:ln>
            <a:solidFill>
              <a:schemeClr val="tx1">
                <a:lumMod val="85000"/>
              </a:schemeClr>
            </a:solidFill>
          </a:ln>
        </p:spPr>
        <p:txBody>
          <a:bodyPr vert="horz" lIns="91440" tIns="45720" rIns="91440" bIns="45720" rtlCol="0" anchor="t">
            <a:normAutofit/>
          </a:bodyPr>
          <a:lstStyle/>
          <a:p>
            <a:pPr>
              <a:buNone/>
            </a:pPr>
            <a:endParaRPr lang="en-US" sz="1100">
              <a:solidFill>
                <a:srgbClr val="569CD6"/>
              </a:solidFill>
              <a:latin typeface="Consolas"/>
              <a:ea typeface="+mn-lt"/>
              <a:cs typeface="+mn-lt"/>
            </a:endParaRPr>
          </a:p>
          <a:p>
            <a:pPr>
              <a:buNone/>
            </a:pPr>
            <a:endParaRPr lang="en-US" sz="1100">
              <a:solidFill>
                <a:srgbClr val="569CD6"/>
              </a:solidFill>
              <a:latin typeface="Consolas"/>
              <a:ea typeface="+mn-lt"/>
              <a:cs typeface="+mn-lt"/>
            </a:endParaRPr>
          </a:p>
          <a:p>
            <a:pPr>
              <a:buNone/>
            </a:pPr>
            <a:endParaRPr lang="en-US" sz="1100">
              <a:solidFill>
                <a:srgbClr val="569CD6"/>
              </a:solidFill>
              <a:latin typeface="Consolas"/>
              <a:ea typeface="+mn-lt"/>
              <a:cs typeface="+mn-lt"/>
            </a:endParaRPr>
          </a:p>
          <a:p>
            <a:pPr>
              <a:buNone/>
            </a:pPr>
            <a:r>
              <a:rPr lang="en-US" sz="1100">
                <a:solidFill>
                  <a:srgbClr val="569CD6"/>
                </a:solidFill>
                <a:latin typeface="Consolas"/>
                <a:ea typeface="+mn-lt"/>
                <a:cs typeface="+mn-lt"/>
              </a:rPr>
              <a:t>const</a:t>
            </a:r>
            <a:r>
              <a:rPr lang="en-US" sz="1100">
                <a:solidFill>
                  <a:srgbClr val="CCCCCC"/>
                </a:solidFill>
                <a:latin typeface="Consolas"/>
                <a:ea typeface="+mn-lt"/>
                <a:cs typeface="+mn-lt"/>
              </a:rPr>
              <a:t> </a:t>
            </a:r>
            <a:r>
              <a:rPr lang="en-US" sz="1100" err="1">
                <a:solidFill>
                  <a:srgbClr val="4FC1FF"/>
                </a:solidFill>
                <a:latin typeface="Consolas"/>
                <a:ea typeface="+mn-lt"/>
                <a:cs typeface="+mn-lt"/>
              </a:rPr>
              <a:t>myPizza</a:t>
            </a:r>
            <a:r>
              <a:rPr lang="en-US" sz="1100">
                <a:solidFill>
                  <a:srgbClr val="CCCCCC"/>
                </a:solidFill>
                <a:latin typeface="Consolas"/>
                <a:ea typeface="+mn-lt"/>
                <a:cs typeface="+mn-lt"/>
              </a:rPr>
              <a:t> </a:t>
            </a:r>
            <a:r>
              <a:rPr lang="en-US" sz="1100">
                <a:solidFill>
                  <a:srgbClr val="D4D4D4"/>
                </a:solidFill>
                <a:latin typeface="Consolas"/>
                <a:ea typeface="+mn-lt"/>
                <a:cs typeface="+mn-lt"/>
              </a:rPr>
              <a:t>=</a:t>
            </a:r>
            <a:r>
              <a:rPr lang="en-US" sz="1100">
                <a:solidFill>
                  <a:srgbClr val="CCCCCC"/>
                </a:solidFill>
                <a:latin typeface="Consolas"/>
                <a:ea typeface="+mn-lt"/>
                <a:cs typeface="+mn-lt"/>
              </a:rPr>
              <a:t> </a:t>
            </a:r>
            <a:r>
              <a:rPr lang="en-US" sz="1100">
                <a:solidFill>
                  <a:srgbClr val="569CD6"/>
                </a:solidFill>
                <a:latin typeface="Consolas"/>
                <a:ea typeface="+mn-lt"/>
                <a:cs typeface="+mn-lt"/>
              </a:rPr>
              <a:t>new</a:t>
            </a:r>
            <a:r>
              <a:rPr lang="en-US" sz="1100">
                <a:solidFill>
                  <a:srgbClr val="CCCCCC"/>
                </a:solidFill>
                <a:latin typeface="Consolas"/>
                <a:ea typeface="+mn-lt"/>
                <a:cs typeface="+mn-lt"/>
              </a:rPr>
              <a:t> </a:t>
            </a:r>
            <a:r>
              <a:rPr lang="en-US" sz="1100">
                <a:solidFill>
                  <a:srgbClr val="4EC9B0"/>
                </a:solidFill>
                <a:latin typeface="Consolas"/>
                <a:ea typeface="+mn-lt"/>
                <a:cs typeface="+mn-lt"/>
              </a:rPr>
              <a:t>Pizza</a:t>
            </a:r>
            <a:r>
              <a:rPr lang="en-US" sz="1100">
                <a:solidFill>
                  <a:srgbClr val="CCCCCC"/>
                </a:solidFill>
                <a:latin typeface="Consolas"/>
                <a:ea typeface="+mn-lt"/>
                <a:cs typeface="+mn-lt"/>
              </a:rPr>
              <a:t>(</a:t>
            </a:r>
            <a:r>
              <a:rPr lang="en-US" sz="1100">
                <a:solidFill>
                  <a:srgbClr val="CE9178"/>
                </a:solidFill>
                <a:latin typeface="Consolas"/>
                <a:ea typeface="+mn-lt"/>
                <a:cs typeface="+mn-lt"/>
              </a:rPr>
              <a:t>`Adam's Pizza`</a:t>
            </a:r>
            <a:r>
              <a:rPr lang="en-US" sz="1100">
                <a:solidFill>
                  <a:srgbClr val="CCCCCC"/>
                </a:solidFill>
                <a:latin typeface="Consolas"/>
                <a:ea typeface="+mn-lt"/>
                <a:cs typeface="+mn-lt"/>
              </a:rPr>
              <a:t>, [</a:t>
            </a:r>
            <a:r>
              <a:rPr lang="en-US" sz="1100">
                <a:solidFill>
                  <a:srgbClr val="CE9178"/>
                </a:solidFill>
                <a:latin typeface="Consolas"/>
                <a:ea typeface="+mn-lt"/>
                <a:cs typeface="+mn-lt"/>
              </a:rPr>
              <a:t>'pepperoni'</a:t>
            </a:r>
            <a:r>
              <a:rPr lang="en-US" sz="1100">
                <a:solidFill>
                  <a:srgbClr val="CCCCCC"/>
                </a:solidFill>
                <a:latin typeface="Consolas"/>
                <a:ea typeface="+mn-lt"/>
                <a:cs typeface="+mn-lt"/>
              </a:rPr>
              <a:t>, </a:t>
            </a:r>
            <a:r>
              <a:rPr lang="en-US" sz="1100">
                <a:solidFill>
                  <a:srgbClr val="CE9178"/>
                </a:solidFill>
                <a:latin typeface="Consolas"/>
                <a:ea typeface="+mn-lt"/>
                <a:cs typeface="+mn-lt"/>
              </a:rPr>
              <a:t>'black olives'</a:t>
            </a:r>
            <a:r>
              <a:rPr lang="en-US" sz="1100">
                <a:solidFill>
                  <a:srgbClr val="CCCCCC"/>
                </a:solidFill>
                <a:latin typeface="Consolas"/>
                <a:ea typeface="+mn-lt"/>
                <a:cs typeface="+mn-lt"/>
              </a:rPr>
              <a:t>]);</a:t>
            </a:r>
            <a:endParaRPr lang="en-US">
              <a:solidFill>
                <a:srgbClr val="CCCCCC"/>
              </a:solidFill>
              <a:latin typeface="Consolas"/>
            </a:endParaRPr>
          </a:p>
          <a:p>
            <a:pPr>
              <a:buNone/>
            </a:pPr>
            <a:r>
              <a:rPr lang="en-US" sz="1100" err="1">
                <a:solidFill>
                  <a:srgbClr val="4FC1FF"/>
                </a:solidFill>
                <a:latin typeface="Consolas"/>
                <a:ea typeface="+mn-lt"/>
                <a:cs typeface="+mn-lt"/>
              </a:rPr>
              <a:t>myPizza</a:t>
            </a:r>
            <a:r>
              <a:rPr lang="en-US" sz="1100" err="1">
                <a:solidFill>
                  <a:srgbClr val="CCCCCC"/>
                </a:solidFill>
                <a:latin typeface="Consolas"/>
                <a:ea typeface="+mn-lt"/>
                <a:cs typeface="+mn-lt"/>
              </a:rPr>
              <a:t>.</a:t>
            </a:r>
            <a:r>
              <a:rPr lang="en-US" sz="1100" err="1">
                <a:solidFill>
                  <a:srgbClr val="DCDCAA"/>
                </a:solidFill>
                <a:latin typeface="Consolas"/>
                <a:ea typeface="+mn-lt"/>
                <a:cs typeface="+mn-lt"/>
              </a:rPr>
              <a:t>describe</a:t>
            </a:r>
            <a:r>
              <a:rPr lang="en-US" sz="1100">
                <a:solidFill>
                  <a:srgbClr val="CCCCCC"/>
                </a:solidFill>
                <a:latin typeface="Consolas"/>
                <a:ea typeface="+mn-lt"/>
                <a:cs typeface="+mn-lt"/>
              </a:rPr>
              <a:t>(); </a:t>
            </a:r>
            <a:r>
              <a:rPr lang="en-US" sz="1100">
                <a:solidFill>
                  <a:srgbClr val="6A9955"/>
                </a:solidFill>
                <a:latin typeface="Consolas"/>
                <a:ea typeface="+mn-lt"/>
                <a:cs typeface="+mn-lt"/>
              </a:rPr>
              <a:t>// "This food is named Adam's Pizza."</a:t>
            </a:r>
            <a:endParaRPr lang="en-US">
              <a:solidFill>
                <a:srgbClr val="6A9955"/>
              </a:solidFill>
              <a:latin typeface="Consolas"/>
            </a:endParaRPr>
          </a:p>
          <a:p>
            <a:pPr>
              <a:buNone/>
            </a:pPr>
            <a:endParaRPr lang="en-US" sz="1100">
              <a:solidFill>
                <a:srgbClr val="000000"/>
              </a:solidFill>
            </a:endParaRPr>
          </a:p>
          <a:p>
            <a:pPr marL="0" indent="0">
              <a:buNone/>
            </a:pPr>
            <a:endParaRPr lang="en-US"/>
          </a:p>
        </p:txBody>
      </p:sp>
      <p:sp>
        <p:nvSpPr>
          <p:cNvPr id="3" name="TextBox 2">
            <a:extLst>
              <a:ext uri="{FF2B5EF4-FFF2-40B4-BE49-F238E27FC236}">
                <a16:creationId xmlns:a16="http://schemas.microsoft.com/office/drawing/2014/main" id="{C358A639-51D1-FA21-6C86-B8935AA193F4}"/>
              </a:ext>
            </a:extLst>
          </p:cNvPr>
          <p:cNvSpPr txBox="1"/>
          <p:nvPr/>
        </p:nvSpPr>
        <p:spPr>
          <a:xfrm>
            <a:off x="1594736" y="1657770"/>
            <a:ext cx="9089371"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400"/>
              <a:t>A base class is a class with properties and functions, but those members can be inherited by another class and implement those features from the base class without redefining them.</a:t>
            </a:r>
          </a:p>
        </p:txBody>
      </p:sp>
      <p:sp>
        <p:nvSpPr>
          <p:cNvPr id="4" name="Arrow: Right 3">
            <a:extLst>
              <a:ext uri="{FF2B5EF4-FFF2-40B4-BE49-F238E27FC236}">
                <a16:creationId xmlns:a16="http://schemas.microsoft.com/office/drawing/2014/main" id="{80BB6D88-038F-FDC3-70DF-FFF5821C81F5}"/>
              </a:ext>
            </a:extLst>
          </p:cNvPr>
          <p:cNvSpPr/>
          <p:nvPr/>
        </p:nvSpPr>
        <p:spPr>
          <a:xfrm>
            <a:off x="5674606" y="3489520"/>
            <a:ext cx="763905"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0056C3-FF72-8C98-B1BD-5069B30C4310}"/>
              </a:ext>
            </a:extLst>
          </p:cNvPr>
          <p:cNvSpPr/>
          <p:nvPr/>
        </p:nvSpPr>
        <p:spPr>
          <a:xfrm rot="20940000">
            <a:off x="3530034" y="4965478"/>
            <a:ext cx="5330641" cy="1204619"/>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200"/>
              <a:t>The </a:t>
            </a:r>
            <a:r>
              <a:rPr lang="en-US" sz="1200" b="1">
                <a:solidFill>
                  <a:schemeClr val="accent2"/>
                </a:solidFill>
              </a:rPr>
              <a:t>abstract </a:t>
            </a:r>
            <a:r>
              <a:rPr lang="en-US" sz="1200"/>
              <a:t>key prevents instantiation of a class.</a:t>
            </a:r>
          </a:p>
          <a:p>
            <a:pPr marL="285750" indent="-285750">
              <a:buFont typeface="Arial"/>
              <a:buChar char="•"/>
            </a:pPr>
            <a:r>
              <a:rPr lang="en-US" sz="1200">
                <a:solidFill>
                  <a:schemeClr val="accent2"/>
                </a:solidFill>
              </a:rPr>
              <a:t>super(name)</a:t>
            </a:r>
            <a:r>
              <a:rPr lang="en-US" sz="1200"/>
              <a:t> "Supes up" the base class (instantiates its members that are needed when it is constructed.</a:t>
            </a:r>
          </a:p>
          <a:p>
            <a:pPr marL="285750" indent="-285750">
              <a:buFont typeface="Arial"/>
              <a:buChar char="•"/>
            </a:pPr>
            <a:r>
              <a:rPr lang="en-US" sz="1200"/>
              <a:t> N   This example infers public properties at instantiation by setting constructor </a:t>
            </a:r>
            <a:r>
              <a:rPr lang="en-US" sz="1200" err="1"/>
              <a:t>args</a:t>
            </a:r>
            <a:r>
              <a:rPr lang="en-US" sz="1200"/>
              <a:t> to </a:t>
            </a:r>
            <a:r>
              <a:rPr lang="en-US" sz="1200">
                <a:solidFill>
                  <a:schemeClr val="accent2"/>
                </a:solidFill>
              </a:rPr>
              <a:t>public</a:t>
            </a:r>
            <a:r>
              <a:rPr lang="en-US" sz="1200"/>
              <a:t>.</a:t>
            </a:r>
          </a:p>
          <a:p>
            <a:pPr marL="285750" indent="-285750">
              <a:buFont typeface="Arial"/>
              <a:buChar char="•"/>
            </a:pPr>
            <a:r>
              <a:rPr lang="en-US" sz="1200"/>
              <a:t>A subclass can only inherit a single base class.</a:t>
            </a:r>
          </a:p>
        </p:txBody>
      </p:sp>
      <p:pic>
        <p:nvPicPr>
          <p:cNvPr id="8" name="Picture 7">
            <a:extLst>
              <a:ext uri="{FF2B5EF4-FFF2-40B4-BE49-F238E27FC236}">
                <a16:creationId xmlns:a16="http://schemas.microsoft.com/office/drawing/2014/main" id="{E6F7AFEE-CDF1-6070-E0AE-D8B35A08B29B}"/>
              </a:ext>
            </a:extLst>
          </p:cNvPr>
          <p:cNvPicPr>
            <a:picLocks noChangeAspect="1"/>
          </p:cNvPicPr>
          <p:nvPr/>
        </p:nvPicPr>
        <p:blipFill>
          <a:blip r:embed="rId2"/>
          <a:stretch>
            <a:fillRect/>
          </a:stretch>
        </p:blipFill>
        <p:spPr>
          <a:xfrm rot="20940000">
            <a:off x="3965460" y="6009289"/>
            <a:ext cx="175643" cy="175648"/>
          </a:xfrm>
          <a:prstGeom prst="rect">
            <a:avLst/>
          </a:prstGeom>
        </p:spPr>
      </p:pic>
      <p:pic>
        <p:nvPicPr>
          <p:cNvPr id="10" name="Picture 9" descr="A white letter on a black background&#10;&#10;Description automatically generated">
            <a:extLst>
              <a:ext uri="{FF2B5EF4-FFF2-40B4-BE49-F238E27FC236}">
                <a16:creationId xmlns:a16="http://schemas.microsoft.com/office/drawing/2014/main" id="{520C3B58-2525-D164-DA69-DB145B684A60}"/>
              </a:ext>
            </a:extLst>
          </p:cNvPr>
          <p:cNvPicPr>
            <a:picLocks noChangeAspect="1"/>
          </p:cNvPicPr>
          <p:nvPr/>
        </p:nvPicPr>
        <p:blipFill>
          <a:blip r:embed="rId3"/>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26048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85DBF-3D39-B1AA-157C-D993BC5D1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05257-B66D-0F47-2B97-1ACB9CF16E83}"/>
              </a:ext>
            </a:extLst>
          </p:cNvPr>
          <p:cNvSpPr>
            <a:spLocks noGrp="1"/>
          </p:cNvSpPr>
          <p:nvPr>
            <p:ph type="title"/>
          </p:nvPr>
        </p:nvSpPr>
        <p:spPr/>
        <p:txBody>
          <a:bodyPr/>
          <a:lstStyle/>
          <a:p>
            <a:r>
              <a:rPr lang="en-US"/>
              <a:t>Interfaces &amp; Implementation</a:t>
            </a:r>
          </a:p>
        </p:txBody>
      </p:sp>
      <p:sp>
        <p:nvSpPr>
          <p:cNvPr id="5" name="Content Placeholder 4">
            <a:extLst>
              <a:ext uri="{FF2B5EF4-FFF2-40B4-BE49-F238E27FC236}">
                <a16:creationId xmlns:a16="http://schemas.microsoft.com/office/drawing/2014/main" id="{029C773F-EDB7-E651-5F71-C7E78957325B}"/>
              </a:ext>
            </a:extLst>
          </p:cNvPr>
          <p:cNvSpPr>
            <a:spLocks noGrp="1"/>
          </p:cNvSpPr>
          <p:nvPr>
            <p:ph sz="half" idx="1"/>
          </p:nvPr>
        </p:nvSpPr>
        <p:spPr>
          <a:xfrm>
            <a:off x="1522413" y="2201529"/>
            <a:ext cx="4419599" cy="3970671"/>
          </a:xfrm>
          <a:solidFill>
            <a:schemeClr val="bg2">
              <a:lumMod val="75000"/>
            </a:schemeClr>
          </a:solidFill>
          <a:ln>
            <a:solidFill>
              <a:schemeClr val="tx1">
                <a:lumMod val="85000"/>
              </a:schemeClr>
            </a:solidFill>
          </a:ln>
        </p:spPr>
        <p:txBody>
          <a:bodyPr vert="horz" lIns="91440" tIns="45720" rIns="91440" bIns="45720" rtlCol="0" anchor="t">
            <a:noAutofit/>
          </a:bodyPr>
          <a:lstStyle/>
          <a:p>
            <a:pPr>
              <a:lnSpc>
                <a:spcPct val="100000"/>
              </a:lnSpc>
              <a:spcBef>
                <a:spcPts val="0"/>
              </a:spcBef>
              <a:buNone/>
            </a:pPr>
            <a:r>
              <a:rPr lang="en-US" sz="1000">
                <a:solidFill>
                  <a:srgbClr val="569CD6"/>
                </a:solidFill>
                <a:latin typeface="Consolas"/>
                <a:ea typeface="+mn-lt"/>
                <a:cs typeface="+mn-lt"/>
              </a:rPr>
              <a:t>interface</a:t>
            </a:r>
            <a:r>
              <a:rPr lang="en-US" sz="1000">
                <a:solidFill>
                  <a:srgbClr val="CCCCCC"/>
                </a:solidFill>
                <a:latin typeface="Consolas"/>
                <a:ea typeface="+mn-lt"/>
                <a:cs typeface="+mn-lt"/>
              </a:rPr>
              <a:t> </a:t>
            </a:r>
            <a:r>
              <a:rPr lang="en-US" sz="1000" err="1">
                <a:solidFill>
                  <a:srgbClr val="4EC9B0"/>
                </a:solidFill>
                <a:latin typeface="Consolas"/>
                <a:ea typeface="+mn-lt"/>
                <a:cs typeface="+mn-lt"/>
              </a:rPr>
              <a:t>IPizza</a:t>
            </a: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9CDCFE"/>
                </a:solidFill>
                <a:latin typeface="Consolas"/>
                <a:ea typeface="+mn-lt"/>
                <a:cs typeface="+mn-lt"/>
              </a:rPr>
              <a:t>name</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9CDCFE"/>
                </a:solidFill>
                <a:latin typeface="Consolas"/>
                <a:ea typeface="+mn-lt"/>
                <a:cs typeface="+mn-lt"/>
              </a:rPr>
              <a:t>toppings</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DCDCAA"/>
                </a:solidFill>
                <a:latin typeface="Consolas"/>
                <a:ea typeface="+mn-lt"/>
                <a:cs typeface="+mn-lt"/>
              </a:rPr>
              <a:t>describe</a:t>
            </a:r>
            <a:r>
              <a:rPr lang="en-US" sz="1000">
                <a:solidFill>
                  <a:srgbClr val="CCCCCC"/>
                </a:solidFill>
                <a:latin typeface="Consolas"/>
                <a:ea typeface="+mn-lt"/>
                <a:cs typeface="+mn-lt"/>
              </a:rPr>
              <a:t>(</a:t>
            </a:r>
            <a:r>
              <a:rPr lang="en-US" sz="1000" err="1">
                <a:solidFill>
                  <a:srgbClr val="9CDCFE"/>
                </a:solidFill>
                <a:latin typeface="Consolas"/>
                <a:ea typeface="+mn-lt"/>
                <a:cs typeface="+mn-lt"/>
              </a:rPr>
              <a:t>includeName</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err="1">
                <a:solidFill>
                  <a:srgbClr val="4EC9B0"/>
                </a:solidFill>
                <a:latin typeface="Consolas"/>
                <a:ea typeface="+mn-lt"/>
                <a:cs typeface="+mn-lt"/>
              </a:rPr>
              <a:t>boolean</a:t>
            </a:r>
            <a:r>
              <a:rPr lang="en-US" sz="1000">
                <a:solidFill>
                  <a:srgbClr val="CCCCCC"/>
                </a:solidFill>
                <a:latin typeface="Consolas"/>
                <a:ea typeface="+mn-lt"/>
                <a:cs typeface="+mn-lt"/>
              </a:rPr>
              <a:t>)</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void</a:t>
            </a:r>
            <a:r>
              <a:rPr lang="en-US" sz="1000">
                <a:solidFill>
                  <a:srgbClr val="CCCCCC"/>
                </a:solidFill>
                <a:latin typeface="Consolas"/>
                <a:ea typeface="+mn-lt"/>
                <a:cs typeface="+mn-lt"/>
              </a:rPr>
              <a:t>;</a:t>
            </a:r>
            <a:endParaRPr lang="en-US" sz="1000"/>
          </a:p>
          <a:p>
            <a:pPr>
              <a:lnSpc>
                <a:spcPct val="100000"/>
              </a:lnSpc>
              <a:spcBef>
                <a:spcPts val="0"/>
              </a:spcBef>
              <a:buNone/>
            </a:pPr>
            <a:r>
              <a:rPr lang="en-US" sz="1000">
                <a:solidFill>
                  <a:srgbClr val="CCCCCC"/>
                </a:solidFill>
                <a:latin typeface="Consolas"/>
                <a:ea typeface="+mn-lt"/>
                <a:cs typeface="+mn-lt"/>
              </a:rPr>
              <a:t>}</a:t>
            </a:r>
            <a:endParaRPr lang="en-US" sz="1000"/>
          </a:p>
          <a:p>
            <a:pPr>
              <a:lnSpc>
                <a:spcPct val="100000"/>
              </a:lnSpc>
              <a:spcBef>
                <a:spcPts val="0"/>
              </a:spcBef>
              <a:buNone/>
            </a:pPr>
            <a:endParaRPr lang="en-US" sz="1000">
              <a:solidFill>
                <a:srgbClr val="CCCCCC"/>
              </a:solidFill>
              <a:latin typeface="Consolas"/>
              <a:ea typeface="+mn-lt"/>
              <a:cs typeface="+mn-lt"/>
            </a:endParaRPr>
          </a:p>
          <a:p>
            <a:pPr>
              <a:lnSpc>
                <a:spcPct val="100000"/>
              </a:lnSpc>
              <a:spcBef>
                <a:spcPts val="0"/>
              </a:spcBef>
              <a:buNone/>
            </a:pPr>
            <a:r>
              <a:rPr lang="en-US" sz="1000">
                <a:solidFill>
                  <a:srgbClr val="569CD6"/>
                </a:solidFill>
                <a:latin typeface="Consolas"/>
                <a:ea typeface="+mn-lt"/>
                <a:cs typeface="+mn-lt"/>
              </a:rPr>
              <a:t>class</a:t>
            </a:r>
            <a:r>
              <a:rPr lang="en-US" sz="1000">
                <a:solidFill>
                  <a:srgbClr val="CCCCCC"/>
                </a:solidFill>
                <a:latin typeface="Consolas"/>
                <a:ea typeface="+mn-lt"/>
                <a:cs typeface="+mn-lt"/>
              </a:rPr>
              <a:t> </a:t>
            </a:r>
            <a:r>
              <a:rPr lang="en-US" sz="1100" err="1">
                <a:solidFill>
                  <a:srgbClr val="4EC9B0"/>
                </a:solidFill>
                <a:latin typeface="Consolas"/>
                <a:ea typeface="+mn-lt"/>
                <a:cs typeface="+mn-lt"/>
              </a:rPr>
              <a:t>BadPizza</a:t>
            </a:r>
            <a:r>
              <a:rPr lang="en-US" sz="1100">
                <a:solidFill>
                  <a:srgbClr val="4EC9B0"/>
                </a:solidFill>
                <a:latin typeface="Consolas"/>
                <a:ea typeface="+mn-lt"/>
                <a:cs typeface="+mn-lt"/>
              </a:rPr>
              <a:t> </a:t>
            </a:r>
            <a:r>
              <a:rPr lang="en-US" sz="1000">
                <a:solidFill>
                  <a:srgbClr val="569CD6"/>
                </a:solidFill>
                <a:latin typeface="Consolas"/>
                <a:ea typeface="+mn-lt"/>
                <a:cs typeface="+mn-lt"/>
              </a:rPr>
              <a:t>implements</a:t>
            </a:r>
            <a:r>
              <a:rPr lang="en-US" sz="1000">
                <a:solidFill>
                  <a:srgbClr val="CCCCCC"/>
                </a:solidFill>
                <a:latin typeface="Consolas"/>
                <a:ea typeface="+mn-lt"/>
                <a:cs typeface="+mn-lt"/>
              </a:rPr>
              <a:t> </a:t>
            </a:r>
            <a:r>
              <a:rPr lang="en-US" sz="1000" err="1">
                <a:solidFill>
                  <a:srgbClr val="4EC9B0"/>
                </a:solidFill>
                <a:latin typeface="Consolas"/>
                <a:ea typeface="+mn-lt"/>
                <a:cs typeface="+mn-lt"/>
              </a:rPr>
              <a:t>IPizza</a:t>
            </a: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r>
              <a:rPr lang="en-US" sz="1000">
                <a:solidFill>
                  <a:srgbClr val="569CD6"/>
                </a:solidFill>
                <a:latin typeface="Consolas"/>
                <a:ea typeface="+mn-lt"/>
                <a:cs typeface="+mn-lt"/>
              </a:rPr>
              <a:t>constructor</a:t>
            </a:r>
            <a:r>
              <a:rPr lang="en-US" sz="1000">
                <a:solidFill>
                  <a:srgbClr val="CCCCCC"/>
                </a:solidFill>
                <a:latin typeface="Consolas"/>
                <a:ea typeface="+mn-lt"/>
                <a:cs typeface="+mn-lt"/>
              </a:rPr>
              <a:t>(</a:t>
            </a:r>
            <a:r>
              <a:rPr lang="en-US" sz="1000">
                <a:solidFill>
                  <a:srgbClr val="9CDCFE"/>
                </a:solidFill>
                <a:latin typeface="Consolas"/>
                <a:ea typeface="+mn-lt"/>
                <a:cs typeface="+mn-lt"/>
              </a:rPr>
              <a:t>name</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 </a:t>
            </a:r>
            <a:r>
              <a:rPr lang="en-US" sz="1000">
                <a:solidFill>
                  <a:srgbClr val="9CDCFE"/>
                </a:solidFill>
                <a:latin typeface="Consolas"/>
                <a:ea typeface="+mn-lt"/>
                <a:cs typeface="+mn-lt"/>
              </a:rPr>
              <a:t>toppings</a:t>
            </a:r>
            <a:r>
              <a:rPr lang="en-US" sz="1000">
                <a:solidFill>
                  <a:srgbClr val="D4D4D4"/>
                </a:solidFill>
                <a:latin typeface="Consolas"/>
                <a:ea typeface="+mn-lt"/>
                <a:cs typeface="+mn-lt"/>
              </a:rPr>
              <a:t>:</a:t>
            </a:r>
            <a:r>
              <a:rPr lang="en-US" sz="1000">
                <a:solidFill>
                  <a:srgbClr val="CCCCCC"/>
                </a:solidFill>
                <a:latin typeface="Consolas"/>
                <a:ea typeface="+mn-lt"/>
                <a:cs typeface="+mn-lt"/>
              </a:rPr>
              <a:t> </a:t>
            </a:r>
            <a:r>
              <a:rPr lang="en-US" sz="1000">
                <a:solidFill>
                  <a:srgbClr val="4EC9B0"/>
                </a:solidFill>
                <a:latin typeface="Consolas"/>
                <a:ea typeface="+mn-lt"/>
                <a:cs typeface="+mn-lt"/>
              </a:rPr>
              <a:t>string</a:t>
            </a: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ea typeface="+mn-lt"/>
                <a:cs typeface="+mn-lt"/>
              </a:rPr>
              <a:t>  }</a:t>
            </a:r>
            <a:endParaRPr lang="en-US" sz="1000"/>
          </a:p>
          <a:p>
            <a:pPr>
              <a:lnSpc>
                <a:spcPct val="100000"/>
              </a:lnSpc>
              <a:spcBef>
                <a:spcPts val="0"/>
              </a:spcBef>
              <a:buNone/>
            </a:pPr>
            <a:r>
              <a:rPr lang="en-US" sz="1000">
                <a:solidFill>
                  <a:srgbClr val="CCCCCC"/>
                </a:solidFill>
                <a:latin typeface="Consolas"/>
              </a:rPr>
              <a:t>}</a:t>
            </a:r>
            <a:endParaRPr lang="en-US"/>
          </a:p>
          <a:p>
            <a:pPr>
              <a:lnSpc>
                <a:spcPct val="100000"/>
              </a:lnSpc>
              <a:spcBef>
                <a:spcPts val="0"/>
              </a:spcBef>
              <a:buNone/>
            </a:pPr>
            <a:endParaRPr lang="en-US" sz="1000">
              <a:solidFill>
                <a:srgbClr val="CCCCCC"/>
              </a:solidFill>
              <a:latin typeface="Consolas"/>
            </a:endParaRPr>
          </a:p>
          <a:p>
            <a:pPr>
              <a:lnSpc>
                <a:spcPct val="100000"/>
              </a:lnSpc>
              <a:spcBef>
                <a:spcPts val="1000"/>
              </a:spcBef>
              <a:buNone/>
            </a:pPr>
            <a:r>
              <a:rPr lang="en-US" sz="1000">
                <a:solidFill>
                  <a:srgbClr val="569CD6"/>
                </a:solidFill>
                <a:latin typeface="Consolas"/>
              </a:rPr>
              <a:t>class</a:t>
            </a:r>
            <a:r>
              <a:rPr lang="en-US" sz="1000">
                <a:solidFill>
                  <a:srgbClr val="CCCCCC"/>
                </a:solidFill>
                <a:latin typeface="Consolas"/>
              </a:rPr>
              <a:t> </a:t>
            </a:r>
            <a:r>
              <a:rPr lang="en-US" sz="1000" err="1">
                <a:solidFill>
                  <a:srgbClr val="4EC9B0"/>
                </a:solidFill>
                <a:latin typeface="Consolas"/>
              </a:rPr>
              <a:t>GoodPizza</a:t>
            </a:r>
            <a:r>
              <a:rPr lang="en-US" sz="1000">
                <a:solidFill>
                  <a:srgbClr val="CCCCCC"/>
                </a:solidFill>
                <a:latin typeface="Consolas"/>
              </a:rPr>
              <a:t> </a:t>
            </a:r>
            <a:r>
              <a:rPr lang="en-US" sz="1000">
                <a:solidFill>
                  <a:srgbClr val="569CD6"/>
                </a:solidFill>
                <a:latin typeface="Consolas"/>
              </a:rPr>
              <a:t>implements</a:t>
            </a:r>
            <a:r>
              <a:rPr lang="en-US" sz="1000">
                <a:solidFill>
                  <a:srgbClr val="CCCCCC"/>
                </a:solidFill>
                <a:latin typeface="Consolas"/>
              </a:rPr>
              <a:t> </a:t>
            </a:r>
            <a:r>
              <a:rPr lang="en-US" sz="1000" err="1">
                <a:solidFill>
                  <a:srgbClr val="4EC9B0"/>
                </a:solidFill>
                <a:latin typeface="Consolas"/>
              </a:rPr>
              <a:t>IPizza</a:t>
            </a:r>
            <a:r>
              <a:rPr lang="en-US" sz="1000">
                <a:solidFill>
                  <a:srgbClr val="CCCCCC"/>
                </a:solidFill>
                <a:latin typeface="Consolas"/>
              </a:rPr>
              <a:t> {</a:t>
            </a:r>
            <a:endParaRPr lang="en-US" sz="1000"/>
          </a:p>
          <a:p>
            <a:pPr>
              <a:lnSpc>
                <a:spcPct val="100000"/>
              </a:lnSpc>
              <a:spcBef>
                <a:spcPts val="1000"/>
              </a:spcBef>
              <a:buNone/>
            </a:pPr>
            <a:r>
              <a:rPr lang="en-US" sz="1000">
                <a:solidFill>
                  <a:srgbClr val="CCCCCC"/>
                </a:solidFill>
                <a:latin typeface="Consolas"/>
              </a:rPr>
              <a:t>  </a:t>
            </a:r>
            <a:r>
              <a:rPr lang="en-US" sz="1000">
                <a:solidFill>
                  <a:srgbClr val="569CD6"/>
                </a:solidFill>
                <a:latin typeface="Consolas"/>
              </a:rPr>
              <a:t>constructor</a:t>
            </a:r>
            <a:r>
              <a:rPr lang="en-US" sz="1000">
                <a:solidFill>
                  <a:srgbClr val="CCCCCC"/>
                </a:solidFill>
                <a:latin typeface="Consolas"/>
              </a:rPr>
              <a:t>(</a:t>
            </a:r>
            <a:r>
              <a:rPr lang="en-US" sz="1000">
                <a:solidFill>
                  <a:srgbClr val="569CD6"/>
                </a:solidFill>
                <a:latin typeface="Consolas"/>
              </a:rPr>
              <a:t>public</a:t>
            </a:r>
            <a:r>
              <a:rPr lang="en-US" sz="1000">
                <a:solidFill>
                  <a:srgbClr val="CCCCCC"/>
                </a:solidFill>
                <a:latin typeface="Consolas"/>
              </a:rPr>
              <a:t> </a:t>
            </a:r>
            <a:r>
              <a:rPr lang="en-US" sz="1000">
                <a:solidFill>
                  <a:srgbClr val="9CDCFE"/>
                </a:solidFill>
                <a:latin typeface="Consolas"/>
              </a:rPr>
              <a:t>name</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r>
              <a:rPr lang="en-US" sz="1000">
                <a:solidFill>
                  <a:srgbClr val="569CD6"/>
                </a:solidFill>
                <a:latin typeface="Consolas"/>
              </a:rPr>
              <a:t>public</a:t>
            </a:r>
            <a:r>
              <a:rPr lang="en-US" sz="1000">
                <a:solidFill>
                  <a:srgbClr val="CCCCCC"/>
                </a:solidFill>
                <a:latin typeface="Consolas"/>
              </a:rPr>
              <a:t> </a:t>
            </a:r>
            <a:r>
              <a:rPr lang="en-US" sz="1000">
                <a:solidFill>
                  <a:srgbClr val="9CDCFE"/>
                </a:solidFill>
                <a:latin typeface="Consolas"/>
              </a:rPr>
              <a:t>toppings</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string</a:t>
            </a:r>
            <a:r>
              <a:rPr lang="en-US" sz="1000">
                <a:solidFill>
                  <a:srgbClr val="CCCCCC"/>
                </a:solidFill>
                <a:latin typeface="Consolas"/>
              </a:rPr>
              <a:t>[]) {}</a:t>
            </a:r>
            <a:endParaRPr lang="en-US" sz="1000"/>
          </a:p>
          <a:p>
            <a:pPr>
              <a:lnSpc>
                <a:spcPct val="100000"/>
              </a:lnSpc>
              <a:spcBef>
                <a:spcPts val="1000"/>
              </a:spcBef>
              <a:buNone/>
            </a:pPr>
            <a:r>
              <a:rPr lang="en-US" sz="1000">
                <a:solidFill>
                  <a:srgbClr val="CCCCCC"/>
                </a:solidFill>
                <a:latin typeface="Consolas"/>
              </a:rPr>
              <a:t>  </a:t>
            </a:r>
            <a:r>
              <a:rPr lang="en-US" sz="1000">
                <a:solidFill>
                  <a:srgbClr val="DCDCAA"/>
                </a:solidFill>
                <a:latin typeface="Consolas"/>
              </a:rPr>
              <a:t>describe</a:t>
            </a:r>
            <a:r>
              <a:rPr lang="en-US" sz="1000">
                <a:solidFill>
                  <a:srgbClr val="CCCCCC"/>
                </a:solidFill>
                <a:latin typeface="Consolas"/>
              </a:rPr>
              <a:t>(</a:t>
            </a:r>
            <a:r>
              <a:rPr lang="en-US" sz="1000" err="1">
                <a:solidFill>
                  <a:srgbClr val="9CDCFE"/>
                </a:solidFill>
                <a:latin typeface="Consolas"/>
              </a:rPr>
              <a:t>includeName</a:t>
            </a:r>
            <a:r>
              <a:rPr lang="en-US" sz="1000">
                <a:solidFill>
                  <a:srgbClr val="D4D4D4"/>
                </a:solidFill>
                <a:latin typeface="Consolas"/>
              </a:rPr>
              <a:t>:</a:t>
            </a:r>
            <a:r>
              <a:rPr lang="en-US" sz="1000">
                <a:solidFill>
                  <a:srgbClr val="CCCCCC"/>
                </a:solidFill>
                <a:latin typeface="Consolas"/>
              </a:rPr>
              <a:t> </a:t>
            </a:r>
            <a:r>
              <a:rPr lang="en-US" sz="1000" err="1">
                <a:solidFill>
                  <a:srgbClr val="4EC9B0"/>
                </a:solidFill>
                <a:latin typeface="Consolas"/>
              </a:rPr>
              <a:t>boolean</a:t>
            </a:r>
            <a:r>
              <a:rPr lang="en-US" sz="1000">
                <a:solidFill>
                  <a:srgbClr val="CCCCCC"/>
                </a:solidFill>
                <a:latin typeface="Consolas"/>
              </a:rPr>
              <a:t>)</a:t>
            </a:r>
            <a:r>
              <a:rPr lang="en-US" sz="1000">
                <a:solidFill>
                  <a:srgbClr val="D4D4D4"/>
                </a:solidFill>
                <a:latin typeface="Consolas"/>
              </a:rPr>
              <a:t>:</a:t>
            </a:r>
            <a:r>
              <a:rPr lang="en-US" sz="1000">
                <a:solidFill>
                  <a:srgbClr val="CCCCCC"/>
                </a:solidFill>
                <a:latin typeface="Consolas"/>
              </a:rPr>
              <a:t> </a:t>
            </a:r>
            <a:r>
              <a:rPr lang="en-US" sz="1000">
                <a:solidFill>
                  <a:srgbClr val="4EC9B0"/>
                </a:solidFill>
                <a:latin typeface="Consolas"/>
              </a:rPr>
              <a:t>void</a:t>
            </a:r>
            <a:r>
              <a:rPr lang="en-US" sz="1000">
                <a:solidFill>
                  <a:srgbClr val="CCCCCC"/>
                </a:solidFill>
                <a:latin typeface="Consolas"/>
              </a:rPr>
              <a:t> { }</a:t>
            </a:r>
            <a:endParaRPr lang="en-US" sz="1000"/>
          </a:p>
          <a:p>
            <a:pPr>
              <a:lnSpc>
                <a:spcPct val="100000"/>
              </a:lnSpc>
              <a:spcBef>
                <a:spcPts val="1000"/>
              </a:spcBef>
              <a:buNone/>
            </a:pPr>
            <a:r>
              <a:rPr lang="en-US" sz="1000">
                <a:solidFill>
                  <a:srgbClr val="CCCCCC"/>
                </a:solidFill>
                <a:latin typeface="Consolas"/>
              </a:rPr>
              <a:t>}</a:t>
            </a:r>
            <a:endParaRPr lang="en-US" sz="1000"/>
          </a:p>
          <a:p>
            <a:pPr marL="0" indent="0">
              <a:buNone/>
            </a:pPr>
            <a:endParaRPr lang="en-US" sz="1000">
              <a:solidFill>
                <a:srgbClr val="FFFFFF"/>
              </a:solidFill>
              <a:latin typeface="Consolas"/>
            </a:endParaRPr>
          </a:p>
        </p:txBody>
      </p:sp>
      <p:sp>
        <p:nvSpPr>
          <p:cNvPr id="6" name="Content Placeholder 5">
            <a:extLst>
              <a:ext uri="{FF2B5EF4-FFF2-40B4-BE49-F238E27FC236}">
                <a16:creationId xmlns:a16="http://schemas.microsoft.com/office/drawing/2014/main" id="{A85CB1B5-E031-9D76-9154-4ED2FEB069C2}"/>
              </a:ext>
            </a:extLst>
          </p:cNvPr>
          <p:cNvSpPr>
            <a:spLocks noGrp="1"/>
          </p:cNvSpPr>
          <p:nvPr>
            <p:ph sz="half" idx="2"/>
          </p:nvPr>
        </p:nvSpPr>
        <p:spPr>
          <a:xfrm>
            <a:off x="6372994" y="2201529"/>
            <a:ext cx="4362818" cy="3970671"/>
          </a:xfrm>
          <a:solidFill>
            <a:schemeClr val="bg2">
              <a:lumMod val="75000"/>
            </a:schemeClr>
          </a:solidFill>
          <a:ln>
            <a:solidFill>
              <a:schemeClr val="tx1">
                <a:lumMod val="85000"/>
              </a:schemeClr>
            </a:solidFill>
          </a:ln>
        </p:spPr>
        <p:txBody>
          <a:bodyPr vert="horz" lIns="91440" tIns="45720" rIns="91440" bIns="45720" rtlCol="0" anchor="t">
            <a:normAutofit/>
          </a:bodyPr>
          <a:lstStyle/>
          <a:p>
            <a:pPr>
              <a:buNone/>
            </a:pPr>
            <a:endParaRPr lang="en-US" sz="1100">
              <a:solidFill>
                <a:srgbClr val="569CD6"/>
              </a:solidFill>
              <a:latin typeface="Consolas"/>
              <a:ea typeface="+mn-lt"/>
              <a:cs typeface="+mn-lt"/>
            </a:endParaRPr>
          </a:p>
          <a:p>
            <a:pPr>
              <a:buNone/>
            </a:pPr>
            <a:endParaRPr lang="en-US" sz="1100">
              <a:solidFill>
                <a:srgbClr val="569CD6"/>
              </a:solidFill>
              <a:latin typeface="Consolas"/>
              <a:ea typeface="+mn-lt"/>
              <a:cs typeface="+mn-lt"/>
            </a:endParaRPr>
          </a:p>
          <a:p>
            <a:pPr>
              <a:buNone/>
            </a:pPr>
            <a:endParaRPr lang="en-US" sz="1100">
              <a:solidFill>
                <a:srgbClr val="CCCCCC"/>
              </a:solidFill>
              <a:latin typeface="Consolas"/>
            </a:endParaRPr>
          </a:p>
          <a:p>
            <a:pPr>
              <a:buNone/>
            </a:pPr>
            <a:endParaRPr lang="en-US" sz="1100">
              <a:solidFill>
                <a:srgbClr val="000000"/>
              </a:solidFill>
            </a:endParaRPr>
          </a:p>
          <a:p>
            <a:pPr marL="0" indent="0">
              <a:buNone/>
            </a:pPr>
            <a:endParaRPr lang="en-US"/>
          </a:p>
        </p:txBody>
      </p:sp>
      <p:sp>
        <p:nvSpPr>
          <p:cNvPr id="3" name="TextBox 2">
            <a:extLst>
              <a:ext uri="{FF2B5EF4-FFF2-40B4-BE49-F238E27FC236}">
                <a16:creationId xmlns:a16="http://schemas.microsoft.com/office/drawing/2014/main" id="{98DBF106-F74C-BC34-24EF-78DBDF689AA2}"/>
              </a:ext>
            </a:extLst>
          </p:cNvPr>
          <p:cNvSpPr txBox="1"/>
          <p:nvPr/>
        </p:nvSpPr>
        <p:spPr>
          <a:xfrm>
            <a:off x="1594736" y="1657770"/>
            <a:ext cx="9089371"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400">
                <a:ea typeface="+mn-lt"/>
                <a:cs typeface="+mn-lt"/>
              </a:rPr>
              <a:t>An interface defines a contract that can be implemented by classes and structs. You define an interface to declare capabilities that are shared among distinct types.</a:t>
            </a:r>
            <a:endParaRPr lang="en-US">
              <a:ea typeface="+mn-lt"/>
              <a:cs typeface="+mn-lt"/>
            </a:endParaRPr>
          </a:p>
        </p:txBody>
      </p:sp>
      <p:pic>
        <p:nvPicPr>
          <p:cNvPr id="7" name="Picture 6">
            <a:extLst>
              <a:ext uri="{FF2B5EF4-FFF2-40B4-BE49-F238E27FC236}">
                <a16:creationId xmlns:a16="http://schemas.microsoft.com/office/drawing/2014/main" id="{89707950-0526-BC33-2386-AA2233DBD7B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750473" y="2525576"/>
            <a:ext cx="1728362" cy="1686976"/>
          </a:xfrm>
          <a:prstGeom prst="rect">
            <a:avLst/>
          </a:prstGeom>
        </p:spPr>
      </p:pic>
      <p:sp>
        <p:nvSpPr>
          <p:cNvPr id="8" name="Arrow: Right 7">
            <a:extLst>
              <a:ext uri="{FF2B5EF4-FFF2-40B4-BE49-F238E27FC236}">
                <a16:creationId xmlns:a16="http://schemas.microsoft.com/office/drawing/2014/main" id="{41EFE7D5-5453-C5B3-0068-693EF7B1B279}"/>
              </a:ext>
            </a:extLst>
          </p:cNvPr>
          <p:cNvSpPr/>
          <p:nvPr/>
        </p:nvSpPr>
        <p:spPr>
          <a:xfrm>
            <a:off x="5819888" y="4745032"/>
            <a:ext cx="763905"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BF44C5-32EC-E9F3-B48B-69B1D53CFB5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42619" y="4285939"/>
            <a:ext cx="1750382" cy="1693040"/>
          </a:xfrm>
          <a:prstGeom prst="rect">
            <a:avLst/>
          </a:prstGeom>
        </p:spPr>
      </p:pic>
      <p:sp>
        <p:nvSpPr>
          <p:cNvPr id="10" name="Arrow: Right 9">
            <a:extLst>
              <a:ext uri="{FF2B5EF4-FFF2-40B4-BE49-F238E27FC236}">
                <a16:creationId xmlns:a16="http://schemas.microsoft.com/office/drawing/2014/main" id="{74B29C40-90F0-B315-19E6-EFD0BC76C1DA}"/>
              </a:ext>
            </a:extLst>
          </p:cNvPr>
          <p:cNvSpPr/>
          <p:nvPr/>
        </p:nvSpPr>
        <p:spPr>
          <a:xfrm>
            <a:off x="5820069" y="3079427"/>
            <a:ext cx="763905" cy="692833"/>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811490-7F7D-A016-7926-8F73A7DAAF03}"/>
              </a:ext>
            </a:extLst>
          </p:cNvPr>
          <p:cNvSpPr txBox="1"/>
          <p:nvPr/>
        </p:nvSpPr>
        <p:spPr>
          <a:xfrm>
            <a:off x="8629258" y="2716888"/>
            <a:ext cx="1998148" cy="1311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100">
                <a:solidFill>
                  <a:schemeClr val="accent5">
                    <a:lumMod val="60000"/>
                    <a:lumOff val="40000"/>
                  </a:schemeClr>
                </a:solidFill>
                <a:latin typeface="Consolas"/>
              </a:rPr>
              <a:t>Class '</a:t>
            </a:r>
            <a:r>
              <a:rPr lang="en-US" sz="1100" err="1">
                <a:solidFill>
                  <a:schemeClr val="accent5">
                    <a:lumMod val="60000"/>
                    <a:lumOff val="40000"/>
                  </a:schemeClr>
                </a:solidFill>
                <a:latin typeface="Consolas"/>
              </a:rPr>
              <a:t>BadPizza</a:t>
            </a:r>
            <a:r>
              <a:rPr lang="en-US" sz="1100">
                <a:solidFill>
                  <a:schemeClr val="accent5">
                    <a:lumMod val="60000"/>
                    <a:lumOff val="40000"/>
                  </a:schemeClr>
                </a:solidFill>
                <a:latin typeface="Consolas"/>
              </a:rPr>
              <a:t>' incorrectly implements interface '</a:t>
            </a:r>
            <a:r>
              <a:rPr lang="en-US" sz="1100" err="1">
                <a:solidFill>
                  <a:schemeClr val="accent5">
                    <a:lumMod val="60000"/>
                    <a:lumOff val="40000"/>
                  </a:schemeClr>
                </a:solidFill>
                <a:latin typeface="Consolas"/>
              </a:rPr>
              <a:t>IPizza</a:t>
            </a:r>
            <a:r>
              <a:rPr lang="en-US" sz="1100">
                <a:solidFill>
                  <a:schemeClr val="accent5">
                    <a:lumMod val="60000"/>
                    <a:lumOff val="40000"/>
                  </a:schemeClr>
                </a:solidFill>
                <a:latin typeface="Consolas"/>
              </a:rPr>
              <a:t>'.</a:t>
            </a:r>
            <a:br>
              <a:rPr lang="en-US" sz="1100">
                <a:solidFill>
                  <a:schemeClr val="accent5">
                    <a:lumMod val="60000"/>
                    <a:lumOff val="40000"/>
                  </a:schemeClr>
                </a:solidFill>
                <a:latin typeface="Consolas"/>
              </a:rPr>
            </a:br>
            <a:r>
              <a:rPr lang="en-US" sz="1100">
                <a:solidFill>
                  <a:schemeClr val="accent5">
                    <a:lumMod val="60000"/>
                    <a:lumOff val="40000"/>
                  </a:schemeClr>
                </a:solidFill>
                <a:latin typeface="Consolas"/>
              </a:rPr>
              <a:t> Type '</a:t>
            </a:r>
            <a:r>
              <a:rPr lang="en-US" sz="1100" err="1">
                <a:solidFill>
                  <a:schemeClr val="accent5">
                    <a:lumMod val="60000"/>
                    <a:lumOff val="40000"/>
                  </a:schemeClr>
                </a:solidFill>
                <a:latin typeface="Consolas"/>
              </a:rPr>
              <a:t>BadPizza</a:t>
            </a:r>
            <a:r>
              <a:rPr lang="en-US" sz="1100">
                <a:solidFill>
                  <a:schemeClr val="accent5">
                    <a:lumMod val="60000"/>
                    <a:lumOff val="40000"/>
                  </a:schemeClr>
                </a:solidFill>
                <a:latin typeface="Consolas"/>
              </a:rPr>
              <a:t>' is missing the following properties from type '</a:t>
            </a:r>
            <a:r>
              <a:rPr lang="en-US" sz="1100" err="1">
                <a:solidFill>
                  <a:schemeClr val="accent5">
                    <a:lumMod val="60000"/>
                    <a:lumOff val="40000"/>
                  </a:schemeClr>
                </a:solidFill>
                <a:latin typeface="Consolas"/>
              </a:rPr>
              <a:t>IPizza</a:t>
            </a:r>
            <a:r>
              <a:rPr lang="en-US" sz="1100">
                <a:solidFill>
                  <a:schemeClr val="accent5">
                    <a:lumMod val="60000"/>
                    <a:lumOff val="40000"/>
                  </a:schemeClr>
                </a:solidFill>
                <a:latin typeface="Consolas"/>
              </a:rPr>
              <a:t>': name, toppings, describe</a:t>
            </a:r>
            <a:endParaRPr lang="en-US">
              <a:solidFill>
                <a:schemeClr val="accent5">
                  <a:lumMod val="60000"/>
                  <a:lumOff val="40000"/>
                </a:schemeClr>
              </a:solidFill>
            </a:endParaRPr>
          </a:p>
        </p:txBody>
      </p:sp>
      <p:sp>
        <p:nvSpPr>
          <p:cNvPr id="12" name="Rectangle 11">
            <a:extLst>
              <a:ext uri="{FF2B5EF4-FFF2-40B4-BE49-F238E27FC236}">
                <a16:creationId xmlns:a16="http://schemas.microsoft.com/office/drawing/2014/main" id="{C2F08BF6-7CC5-00FD-181D-14D7D0A2C37B}"/>
              </a:ext>
            </a:extLst>
          </p:cNvPr>
          <p:cNvSpPr/>
          <p:nvPr/>
        </p:nvSpPr>
        <p:spPr>
          <a:xfrm rot="540000">
            <a:off x="1984765" y="5795341"/>
            <a:ext cx="5166610" cy="554781"/>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200"/>
              <a:t>A class can implement multiple interfaces. We will visit this more when talking about the Interface Segregation Principal.</a:t>
            </a:r>
            <a:endParaRPr lang="en-US"/>
          </a:p>
        </p:txBody>
      </p:sp>
      <p:sp>
        <p:nvSpPr>
          <p:cNvPr id="13" name="TextBox 12">
            <a:extLst>
              <a:ext uri="{FF2B5EF4-FFF2-40B4-BE49-F238E27FC236}">
                <a16:creationId xmlns:a16="http://schemas.microsoft.com/office/drawing/2014/main" id="{CEA06BD4-2B0C-8644-056A-B8CC21249122}"/>
              </a:ext>
            </a:extLst>
          </p:cNvPr>
          <p:cNvSpPr txBox="1"/>
          <p:nvPr/>
        </p:nvSpPr>
        <p:spPr>
          <a:xfrm>
            <a:off x="8628031" y="4714585"/>
            <a:ext cx="2005057" cy="10341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sz="1000">
                <a:solidFill>
                  <a:schemeClr val="accent1">
                    <a:lumMod val="60000"/>
                    <a:lumOff val="40000"/>
                  </a:schemeClr>
                </a:solidFill>
                <a:latin typeface="Consolas"/>
              </a:rPr>
              <a:t>File </a:t>
            </a:r>
            <a:r>
              <a:rPr lang="en-US" sz="1000">
                <a:solidFill>
                  <a:srgbClr val="9CDCFE"/>
                </a:solidFill>
                <a:latin typeface="Consolas"/>
              </a:rPr>
              <a:t>change</a:t>
            </a:r>
            <a:r>
              <a:rPr lang="en-US" sz="1000">
                <a:solidFill>
                  <a:srgbClr val="CCCCCC"/>
                </a:solidFill>
                <a:latin typeface="Consolas"/>
              </a:rPr>
              <a:t> </a:t>
            </a:r>
            <a:r>
              <a:rPr lang="en-US" sz="1000">
                <a:solidFill>
                  <a:srgbClr val="9CDCFE"/>
                </a:solidFill>
                <a:latin typeface="Consolas"/>
              </a:rPr>
              <a:t>detected</a:t>
            </a:r>
            <a:r>
              <a:rPr lang="en-US" sz="1000">
                <a:solidFill>
                  <a:srgbClr val="CCCCCC"/>
                </a:solidFill>
                <a:latin typeface="Consolas"/>
              </a:rPr>
              <a:t>. </a:t>
            </a:r>
            <a:r>
              <a:rPr lang="en-US" sz="1000">
                <a:solidFill>
                  <a:srgbClr val="9CDCFE"/>
                </a:solidFill>
                <a:latin typeface="Consolas"/>
              </a:rPr>
              <a:t>Starting</a:t>
            </a:r>
            <a:r>
              <a:rPr lang="en-US" sz="1000">
                <a:solidFill>
                  <a:srgbClr val="CCCCCC"/>
                </a:solidFill>
                <a:latin typeface="Consolas"/>
              </a:rPr>
              <a:t> </a:t>
            </a:r>
            <a:r>
              <a:rPr lang="en-US" sz="1000">
                <a:solidFill>
                  <a:srgbClr val="9CDCFE"/>
                </a:solidFill>
                <a:latin typeface="Consolas"/>
              </a:rPr>
              <a:t>incremental</a:t>
            </a:r>
            <a:r>
              <a:rPr lang="en-US" sz="1000">
                <a:solidFill>
                  <a:srgbClr val="CCCCCC"/>
                </a:solidFill>
                <a:latin typeface="Consolas"/>
              </a:rPr>
              <a:t> </a:t>
            </a:r>
            <a:r>
              <a:rPr lang="en-US" sz="1000">
                <a:solidFill>
                  <a:srgbClr val="9CDCFE"/>
                </a:solidFill>
                <a:latin typeface="Consolas"/>
              </a:rPr>
              <a:t>compilation</a:t>
            </a:r>
            <a:r>
              <a:rPr lang="en-US" sz="1000">
                <a:solidFill>
                  <a:srgbClr val="D4D4D4"/>
                </a:solidFill>
                <a:latin typeface="Consolas"/>
              </a:rPr>
              <a:t>...</a:t>
            </a:r>
          </a:p>
          <a:p>
            <a:pPr>
              <a:lnSpc>
                <a:spcPct val="90000"/>
              </a:lnSpc>
            </a:pPr>
            <a:r>
              <a:rPr lang="en-US" sz="1000">
                <a:solidFill>
                  <a:srgbClr val="9CDCFE"/>
                </a:solidFill>
                <a:latin typeface="Consolas"/>
              </a:rPr>
              <a:t>Found</a:t>
            </a:r>
            <a:r>
              <a:rPr lang="en-US" sz="1000">
                <a:solidFill>
                  <a:srgbClr val="CCCCCC"/>
                </a:solidFill>
                <a:latin typeface="Consolas"/>
              </a:rPr>
              <a:t> </a:t>
            </a:r>
            <a:r>
              <a:rPr lang="en-US" sz="1000">
                <a:solidFill>
                  <a:srgbClr val="B5CEA8"/>
                </a:solidFill>
                <a:latin typeface="Consolas"/>
              </a:rPr>
              <a:t>0</a:t>
            </a:r>
            <a:r>
              <a:rPr lang="en-US" sz="1000">
                <a:solidFill>
                  <a:srgbClr val="CCCCCC"/>
                </a:solidFill>
                <a:latin typeface="Consolas"/>
              </a:rPr>
              <a:t> </a:t>
            </a:r>
            <a:r>
              <a:rPr lang="en-US" sz="1000">
                <a:solidFill>
                  <a:srgbClr val="9CDCFE"/>
                </a:solidFill>
                <a:latin typeface="Consolas"/>
              </a:rPr>
              <a:t>errors</a:t>
            </a:r>
            <a:r>
              <a:rPr lang="en-US" sz="1000">
                <a:solidFill>
                  <a:srgbClr val="CCCCCC"/>
                </a:solidFill>
                <a:latin typeface="Consolas"/>
              </a:rPr>
              <a:t>. </a:t>
            </a:r>
            <a:r>
              <a:rPr lang="en-US" sz="1000">
                <a:solidFill>
                  <a:srgbClr val="9CDCFE"/>
                </a:solidFill>
                <a:latin typeface="Consolas"/>
              </a:rPr>
              <a:t>Watching</a:t>
            </a:r>
            <a:r>
              <a:rPr lang="en-US" sz="1000">
                <a:solidFill>
                  <a:srgbClr val="CCCCCC"/>
                </a:solidFill>
                <a:latin typeface="Consolas"/>
              </a:rPr>
              <a:t> </a:t>
            </a:r>
            <a:r>
              <a:rPr lang="en-US" sz="1000">
                <a:solidFill>
                  <a:srgbClr val="9CDCFE"/>
                </a:solidFill>
                <a:latin typeface="Consolas"/>
              </a:rPr>
              <a:t>for</a:t>
            </a:r>
            <a:r>
              <a:rPr lang="en-US" sz="1000">
                <a:solidFill>
                  <a:srgbClr val="CCCCCC"/>
                </a:solidFill>
                <a:latin typeface="Consolas"/>
              </a:rPr>
              <a:t> </a:t>
            </a:r>
            <a:r>
              <a:rPr lang="en-US" sz="1000">
                <a:solidFill>
                  <a:srgbClr val="9CDCFE"/>
                </a:solidFill>
                <a:latin typeface="Consolas"/>
              </a:rPr>
              <a:t>file</a:t>
            </a:r>
            <a:r>
              <a:rPr lang="en-US" sz="1000">
                <a:solidFill>
                  <a:srgbClr val="CCCCCC"/>
                </a:solidFill>
                <a:latin typeface="Consolas"/>
              </a:rPr>
              <a:t> </a:t>
            </a:r>
            <a:r>
              <a:rPr lang="en-US" sz="1000">
                <a:solidFill>
                  <a:srgbClr val="9CDCFE"/>
                </a:solidFill>
                <a:latin typeface="Consolas"/>
              </a:rPr>
              <a:t>changes</a:t>
            </a:r>
            <a:r>
              <a:rPr lang="en-US" sz="1000">
                <a:solidFill>
                  <a:srgbClr val="CCCCCC"/>
                </a:solidFill>
                <a:latin typeface="Consolas"/>
              </a:rPr>
              <a:t>.</a:t>
            </a:r>
          </a:p>
          <a:p>
            <a:pPr>
              <a:lnSpc>
                <a:spcPct val="90000"/>
              </a:lnSpc>
            </a:pPr>
            <a:endParaRPr lang="en-US">
              <a:solidFill>
                <a:srgbClr val="CCCCCC"/>
              </a:solidFill>
              <a:latin typeface="Consolas"/>
            </a:endParaRPr>
          </a:p>
        </p:txBody>
      </p:sp>
      <p:pic>
        <p:nvPicPr>
          <p:cNvPr id="14" name="Picture 13" descr="A white letter on a black background&#10;&#10;Description automatically generated">
            <a:extLst>
              <a:ext uri="{FF2B5EF4-FFF2-40B4-BE49-F238E27FC236}">
                <a16:creationId xmlns:a16="http://schemas.microsoft.com/office/drawing/2014/main" id="{26EEB6B4-B6BB-64A8-DBF0-7293888CE5B6}"/>
              </a:ext>
            </a:extLst>
          </p:cNvPr>
          <p:cNvPicPr>
            <a:picLocks noChangeAspect="1"/>
          </p:cNvPicPr>
          <p:nvPr/>
        </p:nvPicPr>
        <p:blipFill>
          <a:blip r:embed="rId4"/>
          <a:stretch>
            <a:fillRect/>
          </a:stretch>
        </p:blipFill>
        <p:spPr>
          <a:xfrm>
            <a:off x="10988407" y="201123"/>
            <a:ext cx="1038225" cy="581025"/>
          </a:xfrm>
          <a:prstGeom prst="rect">
            <a:avLst/>
          </a:prstGeom>
        </p:spPr>
      </p:pic>
    </p:spTree>
    <p:extLst>
      <p:ext uri="{BB962C8B-B14F-4D97-AF65-F5344CB8AC3E}">
        <p14:creationId xmlns:p14="http://schemas.microsoft.com/office/powerpoint/2010/main" val="263834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Custom" id="{37DB63F3-72C7-4A67-82CB-DE1EC68F0B1F}" vid="{1DDF8815-C24B-4878-AB18-C1C7DB7407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FC92C0-A33F-467F-A65D-AA0CE0BD2B6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2B82EB-80D3-4DDB-9A53-0D22163B57B3}">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EBA52FF4-E484-4953-8434-9402E3BE0AB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Application>Microsoft Office PowerPoint</Application>
  <PresentationFormat>Custom</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Custom</vt:lpstr>
      <vt:lpstr>Object-Oriented Programming - 201</vt:lpstr>
      <vt:lpstr>Today's Topics</vt:lpstr>
      <vt:lpstr>"Hello, World."</vt:lpstr>
      <vt:lpstr>"The Big Idea"</vt:lpstr>
      <vt:lpstr>Core Concepts</vt:lpstr>
      <vt:lpstr>Classes</vt:lpstr>
      <vt:lpstr>Class Member Declaration</vt:lpstr>
      <vt:lpstr>Base Classes &amp; Inheritance</vt:lpstr>
      <vt:lpstr>Interfaces &amp; Implementation</vt:lpstr>
      <vt:lpstr>Design Principles (SOLID)</vt:lpstr>
      <vt:lpstr>S – Single Responsibility Principle</vt:lpstr>
      <vt:lpstr>O – Open/Closed Principle</vt:lpstr>
      <vt:lpstr>L – Liskov Substitution Principle</vt:lpstr>
      <vt:lpstr>I – Interface Segregation Principle</vt:lpstr>
      <vt:lpstr>D – Dependency Inversion Principle</vt:lpstr>
      <vt:lpstr>Design Patterns</vt:lpstr>
      <vt:lpstr>Creational Example - Factory</vt:lpstr>
      <vt:lpstr>Creational Example - Factory</vt:lpstr>
      <vt:lpstr>Behavioral Example - Observer</vt:lpstr>
      <vt:lpstr>Behavioral Example - Observer</vt:lpstr>
      <vt:lpstr>Behavioral Example – Observer (cont).</vt:lpstr>
      <vt:lpstr>Structural Example - Adapter</vt:lpstr>
      <vt:lpstr>Structural Example – Adapter (cont)</vt:lpstr>
      <vt:lpstr>Structural Example – Adapter (cont)</vt:lpstr>
      <vt:lpstr>Summary (Final Thoughts)</vt:lpstr>
      <vt:lpstr>Code 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
  <cp:revision>129</cp:revision>
  <dcterms:created xsi:type="dcterms:W3CDTF">2023-12-31T18:55:33Z</dcterms:created>
  <dcterms:modified xsi:type="dcterms:W3CDTF">2024-01-23T17:22:16Z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